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9"/>
  </p:notesMasterIdLst>
  <p:sldIdLst>
    <p:sldId id="256" r:id="rId2"/>
    <p:sldId id="257" r:id="rId3"/>
    <p:sldId id="258" r:id="rId4"/>
    <p:sldId id="259" r:id="rId5"/>
    <p:sldId id="260" r:id="rId6"/>
    <p:sldId id="261" r:id="rId7"/>
    <p:sldId id="262" r:id="rId8"/>
    <p:sldId id="264" r:id="rId9"/>
    <p:sldId id="265" r:id="rId10"/>
    <p:sldId id="263" r:id="rId11"/>
    <p:sldId id="266" r:id="rId12"/>
    <p:sldId id="267" r:id="rId13"/>
    <p:sldId id="268" r:id="rId14"/>
    <p:sldId id="270" r:id="rId15"/>
    <p:sldId id="271" r:id="rId16"/>
    <p:sldId id="269" r:id="rId17"/>
    <p:sldId id="272" r:id="rId18"/>
    <p:sldId id="273" r:id="rId19"/>
    <p:sldId id="276" r:id="rId20"/>
    <p:sldId id="274" r:id="rId21"/>
    <p:sldId id="275" r:id="rId22"/>
    <p:sldId id="278" r:id="rId23"/>
    <p:sldId id="277" r:id="rId24"/>
    <p:sldId id="279" r:id="rId25"/>
    <p:sldId id="280" r:id="rId26"/>
    <p:sldId id="281" r:id="rId27"/>
    <p:sldId id="282" r:id="rId28"/>
    <p:sldId id="283" r:id="rId29"/>
    <p:sldId id="284" r:id="rId30"/>
    <p:sldId id="285" r:id="rId31"/>
    <p:sldId id="286" r:id="rId32"/>
    <p:sldId id="287" r:id="rId33"/>
    <p:sldId id="297" r:id="rId34"/>
    <p:sldId id="288" r:id="rId35"/>
    <p:sldId id="289" r:id="rId36"/>
    <p:sldId id="290" r:id="rId37"/>
    <p:sldId id="291" r:id="rId38"/>
    <p:sldId id="292" r:id="rId39"/>
    <p:sldId id="293" r:id="rId40"/>
    <p:sldId id="294" r:id="rId41"/>
    <p:sldId id="301" r:id="rId42"/>
    <p:sldId id="302" r:id="rId43"/>
    <p:sldId id="298" r:id="rId44"/>
    <p:sldId id="299" r:id="rId45"/>
    <p:sldId id="300" r:id="rId46"/>
    <p:sldId id="295" r:id="rId47"/>
    <p:sldId id="296"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ows User" initials="W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28" autoAdjust="0"/>
  </p:normalViewPr>
  <p:slideViewPr>
    <p:cSldViewPr>
      <p:cViewPr>
        <p:scale>
          <a:sx n="66" d="100"/>
          <a:sy n="66" d="100"/>
        </p:scale>
        <p:origin x="-150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166ED8-FB69-4F0E-AEED-1DB8B2FA964B}" type="datetimeFigureOut">
              <a:rPr lang="en-US" smtClean="0"/>
              <a:t>5/9/2021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2BC7AB-8280-4D5C-9892-6F1C7FDB556C}" type="slidenum">
              <a:rPr lang="en-US" smtClean="0"/>
              <a:t>‹#›</a:t>
            </a:fld>
            <a:endParaRPr lang="en-US"/>
          </a:p>
        </p:txBody>
      </p:sp>
    </p:spTree>
    <p:extLst>
      <p:ext uri="{BB962C8B-B14F-4D97-AF65-F5344CB8AC3E}">
        <p14:creationId xmlns:p14="http://schemas.microsoft.com/office/powerpoint/2010/main" val="11134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BC7AB-8280-4D5C-9892-6F1C7FDB556C}" type="slidenum">
              <a:rPr lang="en-US" smtClean="0"/>
              <a:t>1</a:t>
            </a:fld>
            <a:endParaRPr lang="en-US"/>
          </a:p>
        </p:txBody>
      </p:sp>
    </p:spTree>
    <p:extLst>
      <p:ext uri="{BB962C8B-B14F-4D97-AF65-F5344CB8AC3E}">
        <p14:creationId xmlns:p14="http://schemas.microsoft.com/office/powerpoint/2010/main" val="4049192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 שיש 2 שלבים – מציאת מפת</a:t>
            </a:r>
            <a:r>
              <a:rPr lang="he-IL" baseline="0" dirty="0" smtClean="0"/>
              <a:t> אנרגיה כמו שציינו, ואז התהליך של שינוי התאמה בעזרת המפה הזו.</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12</a:t>
            </a:fld>
            <a:endParaRPr lang="en-US"/>
          </a:p>
        </p:txBody>
      </p:sp>
    </p:spTree>
    <p:extLst>
      <p:ext uri="{BB962C8B-B14F-4D97-AF65-F5344CB8AC3E}">
        <p14:creationId xmlns:p14="http://schemas.microsoft.com/office/powerpoint/2010/main" val="2881107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שאלה</a:t>
            </a:r>
            <a:r>
              <a:rPr lang="he-IL" baseline="0" dirty="0" smtClean="0"/>
              <a:t> פתוחה. המטרה היא להוריד פיקסל אחד מכל שורה. אבל באיזה אופן?</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13</a:t>
            </a:fld>
            <a:endParaRPr lang="en-US"/>
          </a:p>
        </p:txBody>
      </p:sp>
    </p:spTree>
    <p:extLst>
      <p:ext uri="{BB962C8B-B14F-4D97-AF65-F5344CB8AC3E}">
        <p14:creationId xmlns:p14="http://schemas.microsoft.com/office/powerpoint/2010/main" val="377523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מטרתנו</a:t>
            </a:r>
            <a:r>
              <a:rPr lang="he-IL" baseline="0" dirty="0" smtClean="0"/>
              <a:t> – לשמר אנרגיה. להוריד פיקסלים עם אנרגיה נמוכה ולהשאיר לבסוף את אלו עם האנרגיה הכי גבוהה</a:t>
            </a:r>
          </a:p>
          <a:p>
            <a:r>
              <a:rPr lang="he-IL" baseline="0" dirty="0" smtClean="0"/>
              <a:t>אופטימל – אין התחשבות בכלל במיקום של הפיקסלים – ישמר הכי הרבה אנרגיה אבל התמונה בכלל לא שומרת על התורה – פתרון גרוע</a:t>
            </a:r>
          </a:p>
          <a:p>
            <a:r>
              <a:rPr lang="he-IL" baseline="0" dirty="0" smtClean="0"/>
              <a:t>פיקסל – בחירה של הפיקסל הכי פחות אנרגטי בכל שורה</a:t>
            </a:r>
          </a:p>
          <a:p>
            <a:r>
              <a:rPr lang="he-IL" baseline="0" dirty="0" smtClean="0"/>
              <a:t>קולום – בחירת העמודה הכי פחות אנרגטית – דומה לקרופינג, רק שפה לא חייבים לקחת מהצדדים, אפשר גם מהאמצע.</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14</a:t>
            </a:fld>
            <a:endParaRPr lang="en-US"/>
          </a:p>
        </p:txBody>
      </p:sp>
    </p:spTree>
    <p:extLst>
      <p:ext uri="{BB962C8B-B14F-4D97-AF65-F5344CB8AC3E}">
        <p14:creationId xmlns:p14="http://schemas.microsoft.com/office/powerpoint/2010/main" val="3461291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במובן הזה מה זה "קונקטד" – שזה </a:t>
            </a:r>
            <a:r>
              <a:rPr lang="he-IL" b="1" baseline="0" dirty="0" smtClean="0"/>
              <a:t>או מתחת, או מימין, או משמאל</a:t>
            </a:r>
            <a:r>
              <a:rPr lang="en-US" b="1" baseline="0" dirty="0" smtClean="0"/>
              <a:t> </a:t>
            </a:r>
            <a:endParaRPr lang="he-IL" b="1" baseline="0" dirty="0" smtClean="0"/>
          </a:p>
          <a:p>
            <a:r>
              <a:rPr lang="he-IL" baseline="0" dirty="0" smtClean="0"/>
              <a:t>ולהסביר שבבחירה כזאת אנחנו נמנעים מעיוות של התמונה (כמו נניח בפיקסל או אופטימל) אבל מאפשרים יותר גמישות מאשר בקולום.</a:t>
            </a:r>
          </a:p>
          <a:p>
            <a:r>
              <a:rPr lang="he-IL" baseline="0" dirty="0" smtClean="0"/>
              <a:t>אס-איקס זה סים מלמעלה למטה. האיקסים זה המשתנים ןהם מייצגים את העמודות שאני בוחר כל פעם בהתאם לשורה האיי. יש סהכ "אן" שורות ולכל שורה אני בחורה עמודה איקס מתאימה</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15</a:t>
            </a:fld>
            <a:endParaRPr lang="en-US"/>
          </a:p>
        </p:txBody>
      </p:sp>
    </p:spTree>
    <p:extLst>
      <p:ext uri="{BB962C8B-B14F-4D97-AF65-F5344CB8AC3E}">
        <p14:creationId xmlns:p14="http://schemas.microsoft.com/office/powerpoint/2010/main" val="1127840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האם</a:t>
            </a:r>
            <a:r>
              <a:rPr lang="he-IL" baseline="0" dirty="0" smtClean="0"/>
              <a:t> בחירה בצורה הזאת תוריד לי הכי קצת אנרגיה? כנראה שלא...</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16</a:t>
            </a:fld>
            <a:endParaRPr lang="en-US"/>
          </a:p>
        </p:txBody>
      </p:sp>
    </p:spTree>
    <p:extLst>
      <p:ext uri="{BB962C8B-B14F-4D97-AF65-F5344CB8AC3E}">
        <p14:creationId xmlns:p14="http://schemas.microsoft.com/office/powerpoint/2010/main" val="321281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את תהליך בניית הטבלה. מלמטה למעלה. בהתחלה מעתיקים את כל השורה הראשונה. ואז מהשורה השניה ומעלה כל פעם שואלים – מי מהאלה שמתחתיי הכי "זול"? ואז עושים המשקל שלי פלוס הכי זול.</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18</a:t>
            </a:fld>
            <a:endParaRPr lang="en-US"/>
          </a:p>
        </p:txBody>
      </p:sp>
    </p:spTree>
    <p:extLst>
      <p:ext uri="{BB962C8B-B14F-4D97-AF65-F5344CB8AC3E}">
        <p14:creationId xmlns:p14="http://schemas.microsoft.com/office/powerpoint/2010/main" val="2759912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שזה עולה לנו, אבל זה שווה בשביל לקבל את התוצאה הזו...</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19</a:t>
            </a:fld>
            <a:endParaRPr lang="en-US"/>
          </a:p>
        </p:txBody>
      </p:sp>
    </p:spTree>
    <p:extLst>
      <p:ext uri="{BB962C8B-B14F-4D97-AF65-F5344CB8AC3E}">
        <p14:creationId xmlns:p14="http://schemas.microsoft.com/office/powerpoint/2010/main" val="1323432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 את הגרף. כמו שראינו קודם, המטרה שלנו היא במקביל גם לשמר כמה שיותר אנרגיה, אבל עדיין שהתמונה תיראה נורמלית...</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20</a:t>
            </a:fld>
            <a:endParaRPr lang="en-US"/>
          </a:p>
        </p:txBody>
      </p:sp>
    </p:spTree>
    <p:extLst>
      <p:ext uri="{BB962C8B-B14F-4D97-AF65-F5344CB8AC3E}">
        <p14:creationId xmlns:p14="http://schemas.microsoft.com/office/powerpoint/2010/main" val="1202954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 על הסים.להסביר</a:t>
            </a:r>
            <a:r>
              <a:rPr lang="he-IL" baseline="0" dirty="0" smtClean="0"/>
              <a:t> שוב שמפת האנרגיה נערכת אחרי שהורדנו סים, ולכן מחשבים כל שלב מחדש את החישוב הדינמי.</a:t>
            </a:r>
            <a:r>
              <a:rPr lang="en-US" dirty="0" smtClean="0"/>
              <a:t> </a:t>
            </a:r>
            <a:endParaRPr lang="he-IL" dirty="0" smtClean="0"/>
          </a:p>
          <a:p>
            <a:r>
              <a:rPr lang="he-IL" dirty="0" smtClean="0"/>
              <a:t>להסביר מה ירד פה בתמונה נניח</a:t>
            </a:r>
            <a:endParaRPr lang="en-US" dirty="0" smtClean="0"/>
          </a:p>
          <a:p>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21</a:t>
            </a:fld>
            <a:endParaRPr lang="en-US"/>
          </a:p>
        </p:txBody>
      </p:sp>
    </p:spTree>
    <p:extLst>
      <p:ext uri="{BB962C8B-B14F-4D97-AF65-F5344CB8AC3E}">
        <p14:creationId xmlns:p14="http://schemas.microsoft.com/office/powerpoint/2010/main" val="974112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 על הסים.להסביר</a:t>
            </a:r>
            <a:r>
              <a:rPr lang="he-IL" baseline="0" dirty="0" smtClean="0"/>
              <a:t> שוב שמפת האנריה נערכת אחרי שהורדנו סים, ולכן מחשבים כל שלב מחדש את החישוב הדינמי.</a:t>
            </a:r>
            <a:r>
              <a:rPr lang="en-US" dirty="0" smtClean="0"/>
              <a:t> </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22</a:t>
            </a:fld>
            <a:endParaRPr lang="en-US"/>
          </a:p>
        </p:txBody>
      </p:sp>
    </p:spTree>
    <p:extLst>
      <p:ext uri="{BB962C8B-B14F-4D97-AF65-F5344CB8AC3E}">
        <p14:creationId xmlns:p14="http://schemas.microsoft.com/office/powerpoint/2010/main" val="974112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להזכיר אלגוריתם של פרופסור וובר שהראו לנו בשנה א, עם הילדה והעגלה.</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3</a:t>
            </a:fld>
            <a:endParaRPr lang="en-US"/>
          </a:p>
        </p:txBody>
      </p:sp>
    </p:spTree>
    <p:extLst>
      <p:ext uri="{BB962C8B-B14F-4D97-AF65-F5344CB8AC3E}">
        <p14:creationId xmlns:p14="http://schemas.microsoft.com/office/powerpoint/2010/main" val="2146840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שזה משפיע. כל פעם שמורידים סים יוצרים הרי מפה חדשה ויש השפעה הדדית... יש הרבה מאוד אפשרויות לסדר הזה (הילוכי שריג). אז איזה כדאי לבחור?</a:t>
            </a:r>
          </a:p>
          <a:p>
            <a:r>
              <a:rPr lang="he-IL" baseline="0" dirty="0" smtClean="0"/>
              <a:t>שורה עליונה מימין זה החישוב האופטימלי.</a:t>
            </a:r>
          </a:p>
          <a:p>
            <a:r>
              <a:rPr lang="he-IL" baseline="0" dirty="0" smtClean="0"/>
              <a:t>השורה העליונה משמאל זה "אלטרנטינג" – כל פעם סים בכיוון אחר עד שנגמר ואז ממשיכים בכיוון אחד שנשאר.</a:t>
            </a:r>
          </a:p>
          <a:p>
            <a:r>
              <a:rPr lang="he-IL" baseline="0" dirty="0" smtClean="0"/>
              <a:t>למטה זה לעשות בצד אחד ואז בצד שני.</a:t>
            </a:r>
          </a:p>
          <a:p>
            <a:r>
              <a:rPr lang="he-IL" baseline="0" dirty="0" smtClean="0"/>
              <a:t>אני כשיתי לפי מי הסים הממצוע הנמוך מביניהם כל צעד ולפי זה הלכתי...</a:t>
            </a:r>
          </a:p>
          <a:p>
            <a:r>
              <a:rPr lang="he-IL" b="1" baseline="0" dirty="0" smtClean="0"/>
              <a:t>סהכ נראה שאין הבדל כזה משמעותי...</a:t>
            </a:r>
            <a:endParaRPr lang="en-US" b="1" dirty="0"/>
          </a:p>
        </p:txBody>
      </p:sp>
      <p:sp>
        <p:nvSpPr>
          <p:cNvPr id="4" name="Slide Number Placeholder 3"/>
          <p:cNvSpPr>
            <a:spLocks noGrp="1"/>
          </p:cNvSpPr>
          <p:nvPr>
            <p:ph type="sldNum" sz="quarter" idx="10"/>
          </p:nvPr>
        </p:nvSpPr>
        <p:spPr/>
        <p:txBody>
          <a:bodyPr/>
          <a:lstStyle/>
          <a:p>
            <a:fld id="{022BC7AB-8280-4D5C-9892-6F1C7FDB556C}" type="slidenum">
              <a:rPr lang="en-US" smtClean="0"/>
              <a:t>23</a:t>
            </a:fld>
            <a:endParaRPr lang="en-US"/>
          </a:p>
        </p:txBody>
      </p:sp>
    </p:spTree>
    <p:extLst>
      <p:ext uri="{BB962C8B-B14F-4D97-AF65-F5344CB8AC3E}">
        <p14:creationId xmlns:p14="http://schemas.microsoft.com/office/powerpoint/2010/main" val="1626207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e-IL" sz="1200" kern="1200" dirty="0" smtClean="0">
                <a:solidFill>
                  <a:schemeClr val="tx1"/>
                </a:solidFill>
                <a:latin typeface="+mn-lt"/>
                <a:ea typeface="+mn-ea"/>
                <a:cs typeface="+mn-cs"/>
              </a:rPr>
              <a:t>מתחילים</a:t>
            </a:r>
            <a:r>
              <a:rPr lang="he-IL" sz="1200" kern="1200" baseline="0" dirty="0" smtClean="0">
                <a:solidFill>
                  <a:schemeClr val="tx1"/>
                </a:solidFill>
                <a:latin typeface="+mn-lt"/>
                <a:ea typeface="+mn-ea"/>
                <a:cs typeface="+mn-cs"/>
              </a:rPr>
              <a:t> לבנות מטריצה ממקום טי(0,0) וממלאים עד טי(סי,אר). במקום טי(0,0) כותבים 0 כי לא צריך לזוז. ואז הולכים וממלאים "כלפי חוץ".</a:t>
            </a:r>
          </a:p>
          <a:p>
            <a:pPr marL="0" marR="0" indent="0" algn="l" defTabSz="914400" rtl="0" eaLnBrk="1" fontAlgn="auto" latinLnBrk="0" hangingPunct="1">
              <a:lnSpc>
                <a:spcPct val="100000"/>
              </a:lnSpc>
              <a:spcBef>
                <a:spcPts val="0"/>
              </a:spcBef>
              <a:spcAft>
                <a:spcPts val="0"/>
              </a:spcAft>
              <a:buClrTx/>
              <a:buSzTx/>
              <a:buFontTx/>
              <a:buNone/>
              <a:tabLst/>
              <a:defRPr/>
            </a:pPr>
            <a:r>
              <a:rPr lang="he-IL" sz="1200" kern="1200" baseline="0" dirty="0" smtClean="0">
                <a:solidFill>
                  <a:schemeClr val="tx1"/>
                </a:solidFill>
                <a:latin typeface="+mn-lt"/>
                <a:ea typeface="+mn-ea"/>
                <a:cs typeface="+mn-cs"/>
              </a:rPr>
              <a:t>לכל מקום כזה בטבלה שממלאים צריך לחשב את מפת האנרגיה החדשה ולבדוק האם עדיף להוריד סים אופקי או אנכי. בפועל זה חישוב ארוך– אם נניח רוצים להוריד 100 פיקסלים לגובה ולרוחב, אז צריך לעשות את כל החישוב הדינמי הזה, שזה 100*100 חישובים כאלה של מפות, אז זה לא יכול להיות בלייב... ואם רוצים גם בלייב, אז זה בכלל מסתבך...</a:t>
            </a:r>
          </a:p>
          <a:p>
            <a:pPr marL="0" marR="0" indent="0" algn="l" defTabSz="914400" rtl="0" eaLnBrk="1" fontAlgn="auto" latinLnBrk="0" hangingPunct="1">
              <a:lnSpc>
                <a:spcPct val="100000"/>
              </a:lnSpc>
              <a:spcBef>
                <a:spcPts val="0"/>
              </a:spcBef>
              <a:spcAft>
                <a:spcPts val="0"/>
              </a:spcAft>
              <a:buClrTx/>
              <a:buSzTx/>
              <a:buFontTx/>
              <a:buNone/>
              <a:tabLst/>
              <a:defRPr/>
            </a:pPr>
            <a:r>
              <a:rPr lang="he-IL" sz="1200" kern="1200" baseline="0" dirty="0" smtClean="0">
                <a:solidFill>
                  <a:schemeClr val="tx1"/>
                </a:solidFill>
                <a:latin typeface="+mn-lt"/>
                <a:ea typeface="+mn-ea"/>
                <a:cs typeface="+mn-cs"/>
              </a:rPr>
              <a:t>נראה לי שממלאים את המפה מכיוון טי(0,0) לכיוון טי(99,0), ואז יורדים שורה וממשיכים למלא ימינה... ככה צריך "לזכור פחות מטריצות.</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24</a:t>
            </a:fld>
            <a:endParaRPr lang="en-US"/>
          </a:p>
        </p:txBody>
      </p:sp>
    </p:spTree>
    <p:extLst>
      <p:ext uri="{BB962C8B-B14F-4D97-AF65-F5344CB8AC3E}">
        <p14:creationId xmlns:p14="http://schemas.microsoft.com/office/powerpoint/2010/main" val="359800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שבגישה הראשונה כל פעם מפצלים סים ל2 וממצעים – אבל הגיוני שזה יחזור כל פעם על אותו סים ואז בעצם נוצרת המתיחה הזאת. </a:t>
            </a:r>
          </a:p>
          <a:p>
            <a:r>
              <a:rPr lang="he-IL" baseline="0" dirty="0" smtClean="0"/>
              <a:t>בגישה השניה מחשבים מראש את כל ה"קיי" סימס הכי נמוכים ואז להם עושים את התהליך הזה.</a:t>
            </a:r>
            <a:endParaRPr lang="en-US" baseline="0" dirty="0" smtClean="0"/>
          </a:p>
          <a:p>
            <a:r>
              <a:rPr lang="he-IL" baseline="0" dirty="0" smtClean="0"/>
              <a:t>להסביר שאני מימשתי סקיילינג איזוטרופי ואז עשיתי קארבינג בכיוון השני.</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26</a:t>
            </a:fld>
            <a:endParaRPr lang="en-US"/>
          </a:p>
        </p:txBody>
      </p:sp>
    </p:spTree>
    <p:extLst>
      <p:ext uri="{BB962C8B-B14F-4D97-AF65-F5344CB8AC3E}">
        <p14:creationId xmlns:p14="http://schemas.microsoft.com/office/powerpoint/2010/main" val="2357390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איך הסימס עוברים. להסביר שעשיתי סימון של הנעל הצהובה וככה היא "נבחרת"</a:t>
            </a:r>
            <a:endParaRPr lang="en-US" baseline="0" dirty="0" smtClean="0"/>
          </a:p>
          <a:p>
            <a:r>
              <a:rPr lang="he-IL" baseline="0" dirty="0" smtClean="0"/>
              <a:t>להראות שאפשר לראות אם חדי הבחנה שיש פס כזה שרואים איפה הסים עבר...</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29</a:t>
            </a:fld>
            <a:endParaRPr lang="en-US"/>
          </a:p>
        </p:txBody>
      </p:sp>
    </p:spTree>
    <p:extLst>
      <p:ext uri="{BB962C8B-B14F-4D97-AF65-F5344CB8AC3E}">
        <p14:creationId xmlns:p14="http://schemas.microsoft.com/office/powerpoint/2010/main" val="3208962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30</a:t>
            </a:fld>
            <a:endParaRPr lang="en-US"/>
          </a:p>
        </p:txBody>
      </p:sp>
    </p:spTree>
    <p:extLst>
      <p:ext uri="{BB962C8B-B14F-4D97-AF65-F5344CB8AC3E}">
        <p14:creationId xmlns:p14="http://schemas.microsoft.com/office/powerpoint/2010/main" val="3775575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שזה עובד בעיקרון לצמצום במימד אחד. ב-2 מימדים זה מסתבך כי צריך לשמור הרבה יותר דברים, כלומר פר כל גודל של תמונה צריך לדעת את מי הולכים להוריד... זה כבר מלא מלא מלא לשמור...</a:t>
            </a:r>
          </a:p>
          <a:p>
            <a:r>
              <a:rPr lang="he-IL" baseline="0" dirty="0" smtClean="0"/>
              <a:t>להסביר את זה שבפועל מחשבים את הכל אותו דבר, וכל פעם מסמנים מי הסים שמוריד. להסביר שאני עשיתי עד 50% כי אחרי זה זה נהיה מוגזם.</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32</a:t>
            </a:fld>
            <a:endParaRPr lang="en-US"/>
          </a:p>
        </p:txBody>
      </p:sp>
    </p:spTree>
    <p:extLst>
      <p:ext uri="{BB962C8B-B14F-4D97-AF65-F5344CB8AC3E}">
        <p14:creationId xmlns:p14="http://schemas.microsoft.com/office/powerpoint/2010/main" val="603732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שהכוונה היא שלא מתווספת באמת אנרגיה חדשה, אלא שנוצרים בעצם מעברים חדים, כלומר אנרגיה הולכת וגודלת במבלולים מסויימים שמתבטאים במעברים חדים בתמונה.</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34</a:t>
            </a:fld>
            <a:endParaRPr lang="en-US"/>
          </a:p>
        </p:txBody>
      </p:sp>
    </p:spTree>
    <p:extLst>
      <p:ext uri="{BB962C8B-B14F-4D97-AF65-F5344CB8AC3E}">
        <p14:creationId xmlns:p14="http://schemas.microsoft.com/office/powerpoint/2010/main" val="353577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ניתן</a:t>
            </a:r>
            <a:r>
              <a:rPr lang="he-IL" baseline="0" dirty="0" smtClean="0"/>
              <a:t> לראות שהמעברים החדים שהופיעו מקודם לא נמצאים פה.</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35</a:t>
            </a:fld>
            <a:endParaRPr lang="en-US"/>
          </a:p>
        </p:txBody>
      </p:sp>
    </p:spTree>
    <p:extLst>
      <p:ext uri="{BB962C8B-B14F-4D97-AF65-F5344CB8AC3E}">
        <p14:creationId xmlns:p14="http://schemas.microsoft.com/office/powerpoint/2010/main" val="13104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להתעכב</a:t>
            </a:r>
            <a:r>
              <a:rPr lang="he-IL" baseline="0" dirty="0" smtClean="0"/>
              <a:t> על זה קצת. להסביר איך זה עובד.</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36</a:t>
            </a:fld>
            <a:endParaRPr lang="en-US"/>
          </a:p>
        </p:txBody>
      </p:sp>
    </p:spTree>
    <p:extLst>
      <p:ext uri="{BB962C8B-B14F-4D97-AF65-F5344CB8AC3E}">
        <p14:creationId xmlns:p14="http://schemas.microsoft.com/office/powerpoint/2010/main" val="150024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שזה עובד עם גריד כזה שבתוכו מחשבים את האנרגיה הממצועת ולפי זה מנסים למזער את האנרגיה.</a:t>
            </a:r>
          </a:p>
          <a:p>
            <a:r>
              <a:rPr lang="he-IL" baseline="0" dirty="0" smtClean="0"/>
              <a:t>פחות ברמת הפיקסל, אבל התוצאות "חלקות" יותר כי אין ממש מחיקה של סימס אלא נתינת פחות "משמעות"</a:t>
            </a:r>
            <a:endParaRPr lang="en-US" baseline="0" dirty="0" smtClean="0"/>
          </a:p>
          <a:p>
            <a:r>
              <a:rPr lang="he-IL" b="1" baseline="0" dirty="0" smtClean="0"/>
              <a:t>מתי סים קארבינג יותר טוב?</a:t>
            </a:r>
            <a:r>
              <a:rPr lang="he-IL" b="0" baseline="0" dirty="0" smtClean="0"/>
              <a:t> נראה לי שבגלל שהטיפול הוא ברמת הפיקסל ולא ברמת איזורים, אז אם יש הרבה פרטים בתמונה זה יכול להיות עדיף, </a:t>
            </a:r>
            <a:r>
              <a:rPr lang="he-IL" b="1" baseline="0" dirty="0" smtClean="0"/>
              <a:t>וגם,</a:t>
            </a:r>
            <a:r>
              <a:rPr lang="he-IL" b="0" baseline="0" dirty="0" smtClean="0"/>
              <a:t> אם רוצים ממש להוריד חלקים בתמונה...</a:t>
            </a:r>
            <a:endParaRPr lang="en-US" b="1" dirty="0"/>
          </a:p>
        </p:txBody>
      </p:sp>
      <p:sp>
        <p:nvSpPr>
          <p:cNvPr id="4" name="Slide Number Placeholder 3"/>
          <p:cNvSpPr>
            <a:spLocks noGrp="1"/>
          </p:cNvSpPr>
          <p:nvPr>
            <p:ph type="sldNum" sz="quarter" idx="10"/>
          </p:nvPr>
        </p:nvSpPr>
        <p:spPr/>
        <p:txBody>
          <a:bodyPr/>
          <a:lstStyle/>
          <a:p>
            <a:fld id="{022BC7AB-8280-4D5C-9892-6F1C7FDB556C}" type="slidenum">
              <a:rPr lang="en-US" smtClean="0"/>
              <a:t>37</a:t>
            </a:fld>
            <a:endParaRPr lang="en-US"/>
          </a:p>
        </p:txBody>
      </p:sp>
    </p:spTree>
    <p:extLst>
      <p:ext uri="{BB962C8B-B14F-4D97-AF65-F5344CB8AC3E}">
        <p14:creationId xmlns:p14="http://schemas.microsoft.com/office/powerpoint/2010/main" val="73869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להדגיש את עניין המטרה: להצליח לשנות תמונה בלי לפגוע בתכנים החשובים שלה.</a:t>
            </a:r>
          </a:p>
          <a:p>
            <a:r>
              <a:rPr lang="he-IL" b="1" dirty="0" smtClean="0"/>
              <a:t>רוצים</a:t>
            </a:r>
            <a:r>
              <a:rPr lang="he-IL" b="1" baseline="0" dirty="0" smtClean="0"/>
              <a:t> לשמר איזורים חשובים!</a:t>
            </a:r>
            <a:endParaRPr lang="en-US" b="1" dirty="0"/>
          </a:p>
        </p:txBody>
      </p:sp>
      <p:sp>
        <p:nvSpPr>
          <p:cNvPr id="4" name="Slide Number Placeholder 3"/>
          <p:cNvSpPr>
            <a:spLocks noGrp="1"/>
          </p:cNvSpPr>
          <p:nvPr>
            <p:ph type="sldNum" sz="quarter" idx="10"/>
          </p:nvPr>
        </p:nvSpPr>
        <p:spPr/>
        <p:txBody>
          <a:bodyPr/>
          <a:lstStyle/>
          <a:p>
            <a:fld id="{022BC7AB-8280-4D5C-9892-6F1C7FDB556C}" type="slidenum">
              <a:rPr lang="en-US" smtClean="0"/>
              <a:t>5</a:t>
            </a:fld>
            <a:endParaRPr lang="en-US"/>
          </a:p>
        </p:txBody>
      </p:sp>
    </p:spTree>
    <p:extLst>
      <p:ext uri="{BB962C8B-B14F-4D97-AF65-F5344CB8AC3E}">
        <p14:creationId xmlns:p14="http://schemas.microsoft.com/office/powerpoint/2010/main" val="807063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פה</a:t>
            </a:r>
            <a:r>
              <a:rPr lang="he-IL" baseline="0" dirty="0" smtClean="0"/>
              <a:t> לדוגמא אם מסתכלים על האנשים, רואים שהם נשמרו יותר יפה בסים קארבינג. זה בגלל היכולת של הסים קארבינג להיות יותר </a:t>
            </a:r>
            <a:r>
              <a:rPr lang="he-IL" b="1" baseline="0" dirty="0" smtClean="0"/>
              <a:t>כירורגי</a:t>
            </a:r>
            <a:r>
              <a:rPr lang="he-IL" b="0" baseline="0" dirty="0" smtClean="0"/>
              <a:t> כשיש הרבה פריטים בתמונה, ולנווט ביניהם</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40</a:t>
            </a:fld>
            <a:endParaRPr lang="en-US"/>
          </a:p>
        </p:txBody>
      </p:sp>
    </p:spTree>
    <p:extLst>
      <p:ext uri="{BB962C8B-B14F-4D97-AF65-F5344CB8AC3E}">
        <p14:creationId xmlns:p14="http://schemas.microsoft.com/office/powerpoint/2010/main" val="1410594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יש</a:t>
            </a:r>
            <a:r>
              <a:rPr lang="he-IL" baseline="0" dirty="0" smtClean="0"/>
              <a:t> בעצם שלב של למידה מקדימה, קלטים עם לייבלים, ובעצם ככב לומדים איך לעשות מפות אנרגיה יותר מדוייקות, גם אם בפועל לפי השיטות הקלאסיות היה קשה להבדיל בין דברים בתמונה. יש אלמנט של הקשר גלובלי והקשר מקומי, ואת שניהם אנחנו יכולים "ללמד", ובפועל הוא יעשה אופטימיזציה לשניהם לפי מה שנבקש.</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41</a:t>
            </a:fld>
            <a:endParaRPr lang="en-US"/>
          </a:p>
        </p:txBody>
      </p:sp>
    </p:spTree>
    <p:extLst>
      <p:ext uri="{BB962C8B-B14F-4D97-AF65-F5344CB8AC3E}">
        <p14:creationId xmlns:p14="http://schemas.microsoft.com/office/powerpoint/2010/main" val="1462644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42</a:t>
            </a:fld>
            <a:endParaRPr lang="en-US"/>
          </a:p>
        </p:txBody>
      </p:sp>
    </p:spTree>
    <p:extLst>
      <p:ext uri="{BB962C8B-B14F-4D97-AF65-F5344CB8AC3E}">
        <p14:creationId xmlns:p14="http://schemas.microsoft.com/office/powerpoint/2010/main" val="1641119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שייתכנו קצת שינויים בתוצאות, כתוצאה מהדרך שבה חישבנו את האנרגיה. נגיד במאמר נראה לי שהם הוסיפו אנרגיה של </a:t>
            </a:r>
            <a:r>
              <a:rPr lang="he-IL" b="1" baseline="0" dirty="0" smtClean="0"/>
              <a:t>אנטרופיה </a:t>
            </a:r>
            <a:r>
              <a:rPr lang="he-IL" b="0" baseline="0" dirty="0" smtClean="0"/>
              <a:t>גם...</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43</a:t>
            </a:fld>
            <a:endParaRPr lang="en-US"/>
          </a:p>
        </p:txBody>
      </p:sp>
    </p:spTree>
    <p:extLst>
      <p:ext uri="{BB962C8B-B14F-4D97-AF65-F5344CB8AC3E}">
        <p14:creationId xmlns:p14="http://schemas.microsoft.com/office/powerpoint/2010/main" val="1410594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שייתכנו קצת שינויים בתוצאות, כתוצאה מהדרך שבה חישבנו את האנרגיה. נגיד במאמר נראה לי שהם הוסיפו אנרגיה של </a:t>
            </a:r>
            <a:r>
              <a:rPr lang="he-IL" b="1" baseline="0" dirty="0" smtClean="0"/>
              <a:t>אנטרופיה </a:t>
            </a:r>
            <a:r>
              <a:rPr lang="he-IL" b="0" baseline="0" dirty="0" smtClean="0"/>
              <a:t>גם...</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44</a:t>
            </a:fld>
            <a:endParaRPr lang="en-US"/>
          </a:p>
        </p:txBody>
      </p:sp>
    </p:spTree>
    <p:extLst>
      <p:ext uri="{BB962C8B-B14F-4D97-AF65-F5344CB8AC3E}">
        <p14:creationId xmlns:p14="http://schemas.microsoft.com/office/powerpoint/2010/main" val="1410594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להסביר</a:t>
            </a:r>
            <a:r>
              <a:rPr lang="he-IL" baseline="0" dirty="0" smtClean="0"/>
              <a:t> שייתכנו קצת שינויים בתוצאות, כתוצאה מהדרך שבה חישבנו את האנרגיה. נגיד במאמר נראה לי שהם הוסיפו אנרגיה של </a:t>
            </a:r>
            <a:r>
              <a:rPr lang="he-IL" b="1" baseline="0" dirty="0" smtClean="0"/>
              <a:t>אנטרופיה </a:t>
            </a:r>
            <a:r>
              <a:rPr lang="he-IL" b="0" baseline="0" dirty="0" smtClean="0"/>
              <a:t>גם...</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45</a:t>
            </a:fld>
            <a:endParaRPr lang="en-US"/>
          </a:p>
        </p:txBody>
      </p:sp>
    </p:spTree>
    <p:extLst>
      <p:ext uri="{BB962C8B-B14F-4D97-AF65-F5344CB8AC3E}">
        <p14:creationId xmlns:p14="http://schemas.microsoft.com/office/powerpoint/2010/main" val="1410594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אחרי</a:t>
            </a:r>
            <a:r>
              <a:rPr lang="he-IL" baseline="0" dirty="0" smtClean="0"/>
              <a:t> זה לפתוח את האפליקציה ולהראות את כל האפשרויות...</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46</a:t>
            </a:fld>
            <a:endParaRPr lang="en-US"/>
          </a:p>
        </p:txBody>
      </p:sp>
    </p:spTree>
    <p:extLst>
      <p:ext uri="{BB962C8B-B14F-4D97-AF65-F5344CB8AC3E}">
        <p14:creationId xmlns:p14="http://schemas.microsoft.com/office/powerpoint/2010/main" val="502728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Saliency maps = energy maps</a:t>
            </a:r>
          </a:p>
          <a:p>
            <a:r>
              <a:rPr lang="he-IL" dirty="0" smtClean="0"/>
              <a:t>מיפוי כלשהו שנפעיל</a:t>
            </a:r>
            <a:r>
              <a:rPr lang="he-IL" baseline="0" dirty="0" smtClean="0"/>
              <a:t> על התמונה ובעזרתו נוכל להבין איזה חלקים חשובים יותר ואיזה פחות.</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6</a:t>
            </a:fld>
            <a:endParaRPr lang="en-US"/>
          </a:p>
        </p:txBody>
      </p:sp>
    </p:spTree>
    <p:extLst>
      <p:ext uri="{BB962C8B-B14F-4D97-AF65-F5344CB8AC3E}">
        <p14:creationId xmlns:p14="http://schemas.microsoft.com/office/powerpoint/2010/main" val="77452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7</a:t>
            </a:fld>
            <a:endParaRPr lang="en-US"/>
          </a:p>
        </p:txBody>
      </p:sp>
    </p:spTree>
    <p:extLst>
      <p:ext uri="{BB962C8B-B14F-4D97-AF65-F5344CB8AC3E}">
        <p14:creationId xmlns:p14="http://schemas.microsoft.com/office/powerpoint/2010/main" val="58226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Edges</a:t>
            </a:r>
            <a:r>
              <a:rPr lang="en-US" baseline="0" dirty="0" smtClean="0"/>
              <a:t> detection – </a:t>
            </a:r>
            <a:r>
              <a:rPr lang="he-IL" baseline="0" dirty="0" smtClean="0"/>
              <a:t>זו המטרה.</a:t>
            </a:r>
            <a:endParaRPr lang="en-US" dirty="0" smtClean="0"/>
          </a:p>
          <a:p>
            <a:r>
              <a:rPr lang="he-IL" dirty="0" smtClean="0"/>
              <a:t>.לא</a:t>
            </a:r>
            <a:r>
              <a:rPr lang="he-IL" baseline="0" dirty="0" smtClean="0"/>
              <a:t> כתוב במאמר באופן מפורש איך מתבצע חישוב הגרדיאנט</a:t>
            </a:r>
          </a:p>
          <a:p>
            <a:r>
              <a:rPr lang="he-IL" baseline="0" dirty="0" smtClean="0"/>
              <a:t>להסביר שבסובל פילטר נעשית בעצם קונבולוציה עם התמונה (תכלס זה ככה עם כל פילטר), והמטרה שלנו היא למצוא קצוות (אדג'ז)</a:t>
            </a:r>
          </a:p>
          <a:p>
            <a:r>
              <a:rPr lang="he-IL" b="1" baseline="0" smtClean="0"/>
              <a:t>ללהסביר על הלוח איך עובד הפילטר, עם הפרשים וכו</a:t>
            </a:r>
            <a:endParaRPr lang="en-US" b="1" dirty="0"/>
          </a:p>
        </p:txBody>
      </p:sp>
      <p:sp>
        <p:nvSpPr>
          <p:cNvPr id="4" name="Slide Number Placeholder 3"/>
          <p:cNvSpPr>
            <a:spLocks noGrp="1"/>
          </p:cNvSpPr>
          <p:nvPr>
            <p:ph type="sldNum" sz="quarter" idx="10"/>
          </p:nvPr>
        </p:nvSpPr>
        <p:spPr/>
        <p:txBody>
          <a:bodyPr/>
          <a:lstStyle/>
          <a:p>
            <a:fld id="{022BC7AB-8280-4D5C-9892-6F1C7FDB556C}" type="slidenum">
              <a:rPr lang="en-US" smtClean="0"/>
              <a:t>8</a:t>
            </a:fld>
            <a:endParaRPr lang="en-US"/>
          </a:p>
        </p:txBody>
      </p:sp>
    </p:spTree>
    <p:extLst>
      <p:ext uri="{BB962C8B-B14F-4D97-AF65-F5344CB8AC3E}">
        <p14:creationId xmlns:p14="http://schemas.microsoft.com/office/powerpoint/2010/main" val="3904818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בתמונה</a:t>
            </a:r>
            <a:r>
              <a:rPr lang="he-IL" baseline="0" dirty="0" smtClean="0"/>
              <a:t> החישוב נעשה עם נורמת אל2. </a:t>
            </a:r>
            <a:r>
              <a:rPr lang="he-IL" b="1" baseline="0" dirty="0" smtClean="0"/>
              <a:t>אנחנו רואים מצד ימין את גודל הרדיאנט. </a:t>
            </a:r>
            <a:r>
              <a:rPr lang="he-IL" baseline="0" dirty="0" smtClean="0"/>
              <a:t>להסביר שזה לא "קריטי", כלומר אפשר לחשב את האנרגיה בדרכים שונות בהתאם למה שרוצים, וכל שיטה משיגה תוצאה בהתאם.</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9</a:t>
            </a:fld>
            <a:endParaRPr lang="en-US"/>
          </a:p>
        </p:txBody>
      </p:sp>
    </p:spTree>
    <p:extLst>
      <p:ext uri="{BB962C8B-B14F-4D97-AF65-F5344CB8AC3E}">
        <p14:creationId xmlns:p14="http://schemas.microsoft.com/office/powerpoint/2010/main" val="343012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שימוש</a:t>
            </a:r>
            <a:r>
              <a:rPr lang="he-IL" baseline="0" dirty="0" smtClean="0"/>
              <a:t> בזיהוי פרצופים או כלים שונים כדי למצוא איזורים חשובים. מה אבל הבעיה בגישות האלה? עדיין יש "קרופינג" קלאסי – מאוד לא "גמיש" בקטע הזה...</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10</a:t>
            </a:fld>
            <a:endParaRPr lang="en-US"/>
          </a:p>
        </p:txBody>
      </p:sp>
    </p:spTree>
    <p:extLst>
      <p:ext uri="{BB962C8B-B14F-4D97-AF65-F5344CB8AC3E}">
        <p14:creationId xmlns:p14="http://schemas.microsoft.com/office/powerpoint/2010/main" val="870885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r>
              <a:rPr lang="he-IL" baseline="0" dirty="0" smtClean="0"/>
              <a:t>להסביר שבמאמרים שהבאתי מתבצע "קרופינג מהצדדים" וזה לא מספיק טוב בשבילנו.</a:t>
            </a:r>
            <a:endParaRPr lang="en-US" dirty="0"/>
          </a:p>
        </p:txBody>
      </p:sp>
      <p:sp>
        <p:nvSpPr>
          <p:cNvPr id="4" name="Slide Number Placeholder 3"/>
          <p:cNvSpPr>
            <a:spLocks noGrp="1"/>
          </p:cNvSpPr>
          <p:nvPr>
            <p:ph type="sldNum" sz="quarter" idx="10"/>
          </p:nvPr>
        </p:nvSpPr>
        <p:spPr/>
        <p:txBody>
          <a:bodyPr/>
          <a:lstStyle/>
          <a:p>
            <a:fld id="{022BC7AB-8280-4D5C-9892-6F1C7FDB556C}" type="slidenum">
              <a:rPr lang="en-US" smtClean="0"/>
              <a:t>11</a:t>
            </a:fld>
            <a:endParaRPr lang="en-US"/>
          </a:p>
        </p:txBody>
      </p:sp>
    </p:spTree>
    <p:extLst>
      <p:ext uri="{BB962C8B-B14F-4D97-AF65-F5344CB8AC3E}">
        <p14:creationId xmlns:p14="http://schemas.microsoft.com/office/powerpoint/2010/main" val="1192595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F770A8FE-CE8F-4456-B4F3-5F2C73860A56}" type="datetime1">
              <a:rPr lang="en-US" smtClean="0"/>
              <a:t>5/9/2021</a:t>
            </a:fld>
            <a:endParaRPr lang="en-US"/>
          </a:p>
        </p:txBody>
      </p:sp>
      <p:sp>
        <p:nvSpPr>
          <p:cNvPr id="8" name="Slide Number Placeholder 7"/>
          <p:cNvSpPr>
            <a:spLocks noGrp="1"/>
          </p:cNvSpPr>
          <p:nvPr>
            <p:ph type="sldNum" sz="quarter" idx="11"/>
          </p:nvPr>
        </p:nvSpPr>
        <p:spPr/>
        <p:txBody>
          <a:bodyPr/>
          <a:lstStyle/>
          <a:p>
            <a:fld id="{47E6ECF6-B6B3-4F75-98A7-26F7858A44E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9688EB-1D1C-46F3-9AB7-ABEFB25FD90A}"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E6ECF6-B6B3-4F75-98A7-26F7858A44E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8E9901-92F4-4ED7-8A14-9D8AAE8B2AC8}"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E6ECF6-B6B3-4F75-98A7-26F7858A44E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1F3B352D-EE2A-4872-8FE6-408F7D865FFD}"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E6ECF6-B6B3-4F75-98A7-26F7858A44E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21C3C0-0AE6-4BD3-A503-91A9912CE4D3}" type="datetime1">
              <a:rPr lang="en-US" smtClean="0"/>
              <a:t>5/9/2021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E6ECF6-B6B3-4F75-98A7-26F7858A44E7}"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0887AE4-9213-4FC3-BB9F-9C291EBD81F8}" type="datetime1">
              <a:rPr lang="en-US" smtClean="0"/>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E6ECF6-B6B3-4F75-98A7-26F7858A44E7}"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CA8D3082-EAC2-4086-9345-C27523FBFAAF}" type="datetime1">
              <a:rPr lang="en-US" smtClean="0"/>
              <a:t>5/9/2021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E6ECF6-B6B3-4F75-98A7-26F7858A44E7}"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4288AF7-11BF-4FEF-833D-1A1FCA3B5A34}" type="datetime1">
              <a:rPr lang="en-US" smtClean="0"/>
              <a:t>5/9/2021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E6ECF6-B6B3-4F75-98A7-26F7858A44E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56631E-24D7-4869-9A56-3BF24B916D38}" type="datetime1">
              <a:rPr lang="en-US" smtClean="0"/>
              <a:t>5/9/2021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E6ECF6-B6B3-4F75-98A7-26F7858A44E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7C4007-719F-4809-8207-27DB047C3B8B}" type="datetime1">
              <a:rPr lang="en-US" smtClean="0"/>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E6ECF6-B6B3-4F75-98A7-26F7858A44E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F7A3EB-40C2-446B-BDA3-DA655F07CC98}" type="datetime1">
              <a:rPr lang="en-US" smtClean="0"/>
              <a:t>5/9/2021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E6ECF6-B6B3-4F75-98A7-26F7858A44E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DBD77BFC-89BB-4A77-AED5-B0AAEA5A61AB}" type="datetime1">
              <a:rPr lang="en-US" smtClean="0"/>
              <a:t>5/9/2021</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47E6ECF6-B6B3-4F75-98A7-26F7858A44E7}"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6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jpeg"/></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youtube.com/watch?v=rpB6zQNsbQ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340768"/>
            <a:ext cx="7772400" cy="1951857"/>
          </a:xfrm>
        </p:spPr>
        <p:txBody>
          <a:bodyPr/>
          <a:lstStyle/>
          <a:p>
            <a:r>
              <a:rPr lang="en-US" dirty="0" smtClean="0"/>
              <a:t>Seam – Carving </a:t>
            </a:r>
            <a:endParaRPr lang="en-US" dirty="0"/>
          </a:p>
        </p:txBody>
      </p:sp>
      <p:sp>
        <p:nvSpPr>
          <p:cNvPr id="3" name="Subtitle 2"/>
          <p:cNvSpPr>
            <a:spLocks noGrp="1"/>
          </p:cNvSpPr>
          <p:nvPr>
            <p:ph type="subTitle" idx="1"/>
          </p:nvPr>
        </p:nvSpPr>
        <p:spPr>
          <a:xfrm>
            <a:off x="1371600" y="3356992"/>
            <a:ext cx="6400800" cy="2815208"/>
          </a:xfrm>
        </p:spPr>
        <p:txBody>
          <a:bodyPr>
            <a:normAutofit fontScale="85000" lnSpcReduction="20000"/>
          </a:bodyPr>
          <a:lstStyle/>
          <a:p>
            <a:r>
              <a:rPr lang="en-US" dirty="0" smtClean="0"/>
              <a:t>Based on Shamir’s &amp; Avidan’s paper:</a:t>
            </a:r>
          </a:p>
          <a:p>
            <a:r>
              <a:rPr lang="en-US" b="1" dirty="0" smtClean="0"/>
              <a:t>“Seam </a:t>
            </a:r>
            <a:r>
              <a:rPr lang="en-US" b="1" dirty="0"/>
              <a:t>Carving for Content-Aware Image </a:t>
            </a:r>
            <a:r>
              <a:rPr lang="en-US" b="1" dirty="0" smtClean="0"/>
              <a:t>Resizing”</a:t>
            </a:r>
            <a:endParaRPr lang="en-US" b="1" dirty="0"/>
          </a:p>
          <a:p>
            <a:r>
              <a:rPr lang="en-US" dirty="0" smtClean="0"/>
              <a:t>SIGGRAPH, 2007 </a:t>
            </a:r>
          </a:p>
          <a:p>
            <a:endParaRPr lang="en-US" dirty="0"/>
          </a:p>
          <a:p>
            <a:endParaRPr lang="en-US" dirty="0" smtClean="0"/>
          </a:p>
          <a:p>
            <a:r>
              <a:rPr lang="en-US" dirty="0" smtClean="0"/>
              <a:t>DGP project</a:t>
            </a:r>
          </a:p>
          <a:p>
            <a:r>
              <a:rPr lang="en-US" dirty="0" smtClean="0"/>
              <a:t>Arik Friedman</a:t>
            </a:r>
          </a:p>
          <a:p>
            <a:r>
              <a:rPr lang="en-US" dirty="0" smtClean="0"/>
              <a:t>2021</a:t>
            </a:r>
            <a:endParaRPr lang="en-US" dirty="0"/>
          </a:p>
        </p:txBody>
      </p:sp>
      <p:sp>
        <p:nvSpPr>
          <p:cNvPr id="4" name="Slide Number Placeholder 3"/>
          <p:cNvSpPr>
            <a:spLocks noGrp="1"/>
          </p:cNvSpPr>
          <p:nvPr>
            <p:ph type="sldNum" sz="quarter" idx="11"/>
          </p:nvPr>
        </p:nvSpPr>
        <p:spPr/>
        <p:txBody>
          <a:bodyPr/>
          <a:lstStyle/>
          <a:p>
            <a:fld id="{47E6ECF6-B6B3-4F75-98A7-26F7858A44E7}" type="slidenum">
              <a:rPr lang="en-US" smtClean="0"/>
              <a:t>1</a:t>
            </a:fld>
            <a:endParaRPr lang="en-US"/>
          </a:p>
        </p:txBody>
      </p:sp>
    </p:spTree>
    <p:extLst>
      <p:ext uri="{BB962C8B-B14F-4D97-AF65-F5344CB8AC3E}">
        <p14:creationId xmlns:p14="http://schemas.microsoft.com/office/powerpoint/2010/main" val="2610740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979512"/>
          </a:xfrm>
        </p:spPr>
        <p:txBody>
          <a:bodyPr/>
          <a:lstStyle/>
          <a:p>
            <a:r>
              <a:rPr lang="en-US" dirty="0"/>
              <a:t>P</a:t>
            </a:r>
            <a:r>
              <a:rPr lang="en-US" dirty="0" smtClean="0"/>
              <a:t>revious </a:t>
            </a:r>
            <a:r>
              <a:rPr lang="en-US" dirty="0"/>
              <a:t>W</a:t>
            </a:r>
            <a:r>
              <a:rPr lang="en-US" dirty="0" smtClean="0"/>
              <a:t>orks </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10</a:t>
            </a:fld>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064919"/>
            <a:ext cx="230505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2060848"/>
            <a:ext cx="226695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2158479"/>
            <a:ext cx="2345594" cy="129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45294" y="1519037"/>
            <a:ext cx="2281394" cy="461665"/>
          </a:xfrm>
          <a:prstGeom prst="rect">
            <a:avLst/>
          </a:prstGeom>
          <a:noFill/>
        </p:spPr>
        <p:txBody>
          <a:bodyPr wrap="none" rtlCol="0">
            <a:spAutoFit/>
          </a:bodyPr>
          <a:lstStyle/>
          <a:p>
            <a:r>
              <a:rPr lang="en-US" sz="2400" dirty="0" err="1" smtClean="0"/>
              <a:t>Suh</a:t>
            </a:r>
            <a:r>
              <a:rPr lang="en-US" sz="2400" dirty="0" smtClean="0"/>
              <a:t> et al., 2003:</a:t>
            </a:r>
            <a:endParaRPr lang="en-US" sz="2400" dirty="0"/>
          </a:p>
        </p:txBody>
      </p:sp>
      <p:sp>
        <p:nvSpPr>
          <p:cNvPr id="9" name="TextBox 8"/>
          <p:cNvSpPr txBox="1"/>
          <p:nvPr/>
        </p:nvSpPr>
        <p:spPr>
          <a:xfrm>
            <a:off x="645294" y="3879774"/>
            <a:ext cx="2831224" cy="461665"/>
          </a:xfrm>
          <a:prstGeom prst="rect">
            <a:avLst/>
          </a:prstGeom>
          <a:noFill/>
        </p:spPr>
        <p:txBody>
          <a:bodyPr wrap="none" rtlCol="0">
            <a:spAutoFit/>
          </a:bodyPr>
          <a:lstStyle/>
          <a:p>
            <a:r>
              <a:rPr lang="en-US" sz="2400" dirty="0" err="1" smtClean="0"/>
              <a:t>Santella</a:t>
            </a:r>
            <a:r>
              <a:rPr lang="en-US" sz="2400" dirty="0" smtClean="0"/>
              <a:t> et al., 200</a:t>
            </a:r>
            <a:r>
              <a:rPr lang="he-IL" sz="2400" dirty="0" smtClean="0"/>
              <a:t>6</a:t>
            </a:r>
            <a:r>
              <a:rPr lang="en-US" sz="2400" dirty="0" smtClean="0"/>
              <a:t>:</a:t>
            </a:r>
            <a:endParaRPr lang="en-US" sz="2400" dirty="0"/>
          </a:p>
        </p:txBody>
      </p:sp>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295" y="4581129"/>
            <a:ext cx="222300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897" y="4523396"/>
            <a:ext cx="2266950" cy="1713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6216" y="4494529"/>
            <a:ext cx="1343025"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Notched Right Arrow 5"/>
          <p:cNvSpPr/>
          <p:nvPr/>
        </p:nvSpPr>
        <p:spPr>
          <a:xfrm>
            <a:off x="3042621" y="2636912"/>
            <a:ext cx="421176" cy="1995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otched Right Arrow 13"/>
          <p:cNvSpPr/>
          <p:nvPr/>
        </p:nvSpPr>
        <p:spPr>
          <a:xfrm>
            <a:off x="3000950" y="5309455"/>
            <a:ext cx="421176" cy="1995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otched Right Arrow 14"/>
          <p:cNvSpPr/>
          <p:nvPr/>
        </p:nvSpPr>
        <p:spPr>
          <a:xfrm>
            <a:off x="6069021" y="2630308"/>
            <a:ext cx="421176" cy="1995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Notched Right Arrow 15"/>
          <p:cNvSpPr/>
          <p:nvPr/>
        </p:nvSpPr>
        <p:spPr>
          <a:xfrm>
            <a:off x="6011471" y="5309455"/>
            <a:ext cx="421176" cy="1995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778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revious </a:t>
            </a:r>
            <a:r>
              <a:rPr lang="en-US" dirty="0"/>
              <a:t>W</a:t>
            </a:r>
            <a:r>
              <a:rPr lang="en-US" dirty="0" smtClean="0"/>
              <a:t>orks – Cont. </a:t>
            </a:r>
            <a:endParaRPr lang="en-US" dirty="0"/>
          </a:p>
        </p:txBody>
      </p:sp>
      <p:sp>
        <p:nvSpPr>
          <p:cNvPr id="3" name="Content Placeholder 2"/>
          <p:cNvSpPr>
            <a:spLocks noGrp="1"/>
          </p:cNvSpPr>
          <p:nvPr>
            <p:ph idx="1"/>
          </p:nvPr>
        </p:nvSpPr>
        <p:spPr/>
        <p:txBody>
          <a:bodyPr/>
          <a:lstStyle/>
          <a:p>
            <a:pPr marL="0" indent="0">
              <a:buNone/>
            </a:pPr>
            <a:endParaRPr lang="he-IL" dirty="0" smtClean="0"/>
          </a:p>
          <a:p>
            <a:pPr marL="0" indent="0">
              <a:buNone/>
            </a:pPr>
            <a:r>
              <a:rPr lang="en-US" dirty="0" smtClean="0"/>
              <a:t>Problem with previous works: </a:t>
            </a:r>
          </a:p>
          <a:p>
            <a:endParaRPr lang="en-US" dirty="0" smtClean="0"/>
          </a:p>
          <a:p>
            <a:r>
              <a:rPr lang="en-US" dirty="0" smtClean="0"/>
              <a:t>All </a:t>
            </a:r>
            <a:r>
              <a:rPr lang="en-US" dirty="0"/>
              <a:t>these methods achieve impressive </a:t>
            </a:r>
            <a:r>
              <a:rPr lang="en-US" dirty="0" smtClean="0"/>
              <a:t>results, but </a:t>
            </a:r>
            <a:r>
              <a:rPr lang="en-US" dirty="0"/>
              <a:t>rely on traditional image resizing and cropping operations </a:t>
            </a:r>
            <a:r>
              <a:rPr lang="en-US" dirty="0" smtClean="0"/>
              <a:t>to actually </a:t>
            </a:r>
            <a:r>
              <a:rPr lang="en-US" dirty="0"/>
              <a:t>change the size of the </a:t>
            </a:r>
            <a:r>
              <a:rPr lang="en-US" dirty="0" smtClean="0"/>
              <a:t>image</a:t>
            </a:r>
          </a:p>
          <a:p>
            <a:endParaRPr lang="en-US" dirty="0" smtClean="0"/>
          </a:p>
          <a:p>
            <a:r>
              <a:rPr lang="en-US" dirty="0" smtClean="0"/>
              <a:t>We want to achieve more “flexibility” when resizing images</a:t>
            </a:r>
          </a:p>
          <a:p>
            <a:pPr marL="0" indent="0">
              <a:buNone/>
            </a:pP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11</a:t>
            </a:fld>
            <a:endParaRPr lang="en-US"/>
          </a:p>
        </p:txBody>
      </p:sp>
    </p:spTree>
    <p:extLst>
      <p:ext uri="{BB962C8B-B14F-4D97-AF65-F5344CB8AC3E}">
        <p14:creationId xmlns:p14="http://schemas.microsoft.com/office/powerpoint/2010/main" val="240030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Saliency Maps – Cont.</a:t>
            </a:r>
            <a:endParaRPr lang="en-US" dirty="0"/>
          </a:p>
        </p:txBody>
      </p:sp>
      <p:sp>
        <p:nvSpPr>
          <p:cNvPr id="3" name="Content Placeholder 2"/>
          <p:cNvSpPr>
            <a:spLocks noGrp="1"/>
          </p:cNvSpPr>
          <p:nvPr>
            <p:ph idx="1"/>
          </p:nvPr>
        </p:nvSpPr>
        <p:spPr/>
        <p:txBody>
          <a:bodyPr/>
          <a:lstStyle/>
          <a:p>
            <a:endParaRPr lang="en-US" b="1" dirty="0" smtClean="0"/>
          </a:p>
          <a:p>
            <a:endParaRPr lang="en-US" b="1" dirty="0"/>
          </a:p>
          <a:p>
            <a:r>
              <a:rPr lang="en-US" b="1" dirty="0" smtClean="0"/>
              <a:t>Finding a good saliency map, and actually resizing an image, are </a:t>
            </a:r>
            <a:r>
              <a:rPr lang="en-US" b="1" u="sng" dirty="0" smtClean="0"/>
              <a:t>two different problems </a:t>
            </a:r>
            <a:r>
              <a:rPr lang="en-US" b="1" dirty="0" smtClean="0"/>
              <a:t>– each can be solved separately.  </a:t>
            </a:r>
          </a:p>
          <a:p>
            <a:endParaRPr lang="en-US" b="1" dirty="0"/>
          </a:p>
          <a:p>
            <a:r>
              <a:rPr lang="en-US" dirty="0" smtClean="0"/>
              <a:t>Different saliency maps can result in different image resizing – we can choose between many methods, according to what we would like to achieve </a:t>
            </a:r>
          </a:p>
        </p:txBody>
      </p:sp>
      <p:sp>
        <p:nvSpPr>
          <p:cNvPr id="4" name="Slide Number Placeholder 3"/>
          <p:cNvSpPr>
            <a:spLocks noGrp="1"/>
          </p:cNvSpPr>
          <p:nvPr>
            <p:ph type="sldNum" sz="quarter" idx="12"/>
          </p:nvPr>
        </p:nvSpPr>
        <p:spPr/>
        <p:txBody>
          <a:bodyPr/>
          <a:lstStyle/>
          <a:p>
            <a:fld id="{47E6ECF6-B6B3-4F75-98A7-26F7858A44E7}" type="slidenum">
              <a:rPr lang="en-US" smtClean="0"/>
              <a:t>12</a:t>
            </a:fld>
            <a:endParaRPr lang="en-US"/>
          </a:p>
        </p:txBody>
      </p:sp>
    </p:spTree>
    <p:extLst>
      <p:ext uri="{BB962C8B-B14F-4D97-AF65-F5344CB8AC3E}">
        <p14:creationId xmlns:p14="http://schemas.microsoft.com/office/powerpoint/2010/main" val="2739411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Saliency </a:t>
            </a:r>
            <a:r>
              <a:rPr lang="en-US" dirty="0" smtClean="0"/>
              <a:t>Maps </a:t>
            </a:r>
            <a:r>
              <a:rPr lang="en-US" dirty="0"/>
              <a:t>– </a:t>
            </a:r>
            <a:r>
              <a:rPr lang="en-US" dirty="0" smtClean="0"/>
              <a:t>Cont</a:t>
            </a:r>
            <a:r>
              <a:rPr lang="en-US" dirty="0"/>
              <a:t>.</a:t>
            </a:r>
          </a:p>
        </p:txBody>
      </p:sp>
      <p:sp>
        <p:nvSpPr>
          <p:cNvPr id="3" name="Content Placeholder 2"/>
          <p:cNvSpPr>
            <a:spLocks noGrp="1"/>
          </p:cNvSpPr>
          <p:nvPr>
            <p:ph idx="1"/>
          </p:nvPr>
        </p:nvSpPr>
        <p:spPr>
          <a:xfrm>
            <a:off x="457200" y="1600200"/>
            <a:ext cx="8229600" cy="4781128"/>
          </a:xfrm>
        </p:spPr>
        <p:txBody>
          <a:bodyPr>
            <a:normAutofit fontScale="92500"/>
          </a:bodyPr>
          <a:lstStyle/>
          <a:p>
            <a:r>
              <a:rPr lang="en-US" dirty="0" smtClean="0"/>
              <a:t>Given a saliency map of some image “G” (the number in each pixel represents the pixel’s “importance”):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Let’s say we want to reduce the size of the image “G” by one column. What’s the best way to achieve this?</a:t>
            </a:r>
          </a:p>
          <a:p>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13</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564904"/>
            <a:ext cx="2671936" cy="268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53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Resizing</a:t>
            </a:r>
            <a:endParaRPr lang="en-US" dirty="0"/>
          </a:p>
        </p:txBody>
      </p:sp>
      <p:sp>
        <p:nvSpPr>
          <p:cNvPr id="3" name="Content Placeholder 2"/>
          <p:cNvSpPr>
            <a:spLocks noGrp="1"/>
          </p:cNvSpPr>
          <p:nvPr>
            <p:ph idx="1"/>
          </p:nvPr>
        </p:nvSpPr>
        <p:spPr/>
        <p:txBody>
          <a:bodyPr/>
          <a:lstStyle/>
          <a:p>
            <a:endParaRPr lang="en-US" dirty="0" smtClean="0"/>
          </a:p>
          <a:p>
            <a:r>
              <a:rPr lang="en-US" dirty="0" smtClean="0"/>
              <a:t>Reasonable assumption: our goal is </a:t>
            </a:r>
            <a:r>
              <a:rPr lang="en-US" b="1" dirty="0" smtClean="0"/>
              <a:t>to preserve as much energy as possible</a:t>
            </a:r>
          </a:p>
          <a:p>
            <a:endParaRPr lang="he-IL" dirty="0" smtClean="0"/>
          </a:p>
          <a:p>
            <a:r>
              <a:rPr lang="en-US" dirty="0" smtClean="0"/>
              <a:t>Different proposals from the paper:</a:t>
            </a:r>
          </a:p>
          <a:p>
            <a:pPr marL="0" indent="0">
              <a:buNone/>
            </a:pP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14</a:t>
            </a:fld>
            <a:endParaRPr lang="en-US"/>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3811402"/>
            <a:ext cx="2584871" cy="271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3827646"/>
            <a:ext cx="1928986" cy="26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3827645"/>
            <a:ext cx="1944216" cy="27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84125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Resizing – Cont.</a:t>
            </a:r>
            <a:endParaRPr lang="en-US" dirty="0"/>
          </a:p>
        </p:txBody>
      </p:sp>
      <p:sp>
        <p:nvSpPr>
          <p:cNvPr id="3" name="Content Placeholder 2"/>
          <p:cNvSpPr>
            <a:spLocks noGrp="1"/>
          </p:cNvSpPr>
          <p:nvPr>
            <p:ph idx="1"/>
          </p:nvPr>
        </p:nvSpPr>
        <p:spPr/>
        <p:txBody>
          <a:bodyPr/>
          <a:lstStyle/>
          <a:p>
            <a:r>
              <a:rPr lang="en-US" b="1" dirty="0" smtClean="0"/>
              <a:t>Solution</a:t>
            </a:r>
            <a:r>
              <a:rPr lang="en-US" dirty="0" smtClean="0"/>
              <a:t>: we want to get “the best of both worlds” – keeping the energy, while trying not do deform the image too much</a:t>
            </a:r>
          </a:p>
          <a:p>
            <a:endParaRPr lang="en-US" dirty="0" smtClean="0"/>
          </a:p>
          <a:p>
            <a:r>
              <a:rPr lang="en-US" b="1" dirty="0" smtClean="0"/>
              <a:t>seam</a:t>
            </a:r>
            <a:r>
              <a:rPr lang="en-US" dirty="0" smtClean="0"/>
              <a:t>: “</a:t>
            </a:r>
            <a:r>
              <a:rPr lang="en-US" dirty="0"/>
              <a:t>A seam is </a:t>
            </a:r>
            <a:r>
              <a:rPr lang="en-US" dirty="0" smtClean="0"/>
              <a:t>a </a:t>
            </a:r>
            <a:r>
              <a:rPr lang="en-US" u="sng" dirty="0" smtClean="0"/>
              <a:t>connected</a:t>
            </a:r>
            <a:r>
              <a:rPr lang="en-US" dirty="0" smtClean="0"/>
              <a:t> </a:t>
            </a:r>
            <a:r>
              <a:rPr lang="en-US" dirty="0"/>
              <a:t>path of low energy pixels crossing the image from top </a:t>
            </a:r>
            <a:r>
              <a:rPr lang="en-US" dirty="0" smtClean="0"/>
              <a:t>to bottom</a:t>
            </a:r>
            <a:r>
              <a:rPr lang="en-US" dirty="0"/>
              <a:t>, or from left to right</a:t>
            </a:r>
            <a:r>
              <a:rPr lang="en-US" dirty="0" smtClean="0"/>
              <a:t>.” (Shamir &amp; </a:t>
            </a:r>
            <a:r>
              <a:rPr lang="en-US" dirty="0" err="1" smtClean="0"/>
              <a:t>Avidan</a:t>
            </a:r>
            <a:r>
              <a:rPr lang="en-US" dirty="0" smtClean="0"/>
              <a:t>, 2007)</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15</a:t>
            </a:fld>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597698"/>
            <a:ext cx="7181668" cy="847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5445224"/>
            <a:ext cx="7181668" cy="736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02608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r>
              <a:rPr lang="en-US" dirty="0" smtClean="0"/>
              <a:t>Resizing </a:t>
            </a:r>
            <a:r>
              <a:rPr lang="en-US" dirty="0"/>
              <a:t>– </a:t>
            </a:r>
            <a:r>
              <a:rPr lang="en-US" dirty="0" smtClean="0"/>
              <a:t>Cont</a:t>
            </a:r>
            <a:r>
              <a:rPr lang="en-US" dirty="0"/>
              <a:t>.</a:t>
            </a:r>
          </a:p>
        </p:txBody>
      </p:sp>
      <p:sp>
        <p:nvSpPr>
          <p:cNvPr id="3" name="Content Placeholder 2"/>
          <p:cNvSpPr>
            <a:spLocks noGrp="1"/>
          </p:cNvSpPr>
          <p:nvPr>
            <p:ph idx="1"/>
          </p:nvPr>
        </p:nvSpPr>
        <p:spPr>
          <a:xfrm>
            <a:off x="457200" y="1600200"/>
            <a:ext cx="8229600" cy="4781128"/>
          </a:xfrm>
        </p:spPr>
        <p:txBody>
          <a:bodyPr/>
          <a:lstStyle/>
          <a:p>
            <a:r>
              <a:rPr lang="en-US" dirty="0" smtClean="0"/>
              <a:t>Back to our previous example – let’s say we want to start from the “0.3” pixel. A </a:t>
            </a:r>
            <a:r>
              <a:rPr lang="en-US" b="1" dirty="0" smtClean="0"/>
              <a:t>greedy approach </a:t>
            </a:r>
            <a:r>
              <a:rPr lang="en-US" dirty="0" smtClean="0"/>
              <a:t>can be taken:</a:t>
            </a:r>
          </a:p>
          <a:p>
            <a:endParaRPr lang="en-US" dirty="0"/>
          </a:p>
          <a:p>
            <a:pPr marL="0" indent="0">
              <a:buNone/>
            </a:pPr>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Is this a good idea? Can we do any better?</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16</a:t>
            </a:fld>
            <a:endParaRPr 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2633860"/>
            <a:ext cx="4096693" cy="320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397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Resizing – Cont.</a:t>
            </a:r>
            <a:endParaRPr lang="en-US" dirty="0"/>
          </a:p>
        </p:txBody>
      </p:sp>
      <p:sp>
        <p:nvSpPr>
          <p:cNvPr id="3" name="Content Placeholder 2"/>
          <p:cNvSpPr>
            <a:spLocks noGrp="1"/>
          </p:cNvSpPr>
          <p:nvPr>
            <p:ph idx="1"/>
          </p:nvPr>
        </p:nvSpPr>
        <p:spPr/>
        <p:txBody>
          <a:bodyPr/>
          <a:lstStyle/>
          <a:p>
            <a:r>
              <a:rPr lang="en-US" dirty="0" smtClean="0"/>
              <a:t>Our current goal is to find a seam </a:t>
            </a:r>
            <a:r>
              <a:rPr lang="en-US" b="1" dirty="0" smtClean="0"/>
              <a:t>s* </a:t>
            </a:r>
            <a:r>
              <a:rPr lang="en-US" dirty="0" smtClean="0"/>
              <a:t>, such that:</a:t>
            </a:r>
          </a:p>
          <a:p>
            <a:endParaRPr lang="en-US" dirty="0"/>
          </a:p>
          <a:p>
            <a:endParaRPr lang="en-US" dirty="0" smtClean="0"/>
          </a:p>
          <a:p>
            <a:r>
              <a:rPr lang="en-US" dirty="0" smtClean="0"/>
              <a:t>A greedy approach might be fast, but not optimal</a:t>
            </a:r>
          </a:p>
          <a:p>
            <a:endParaRPr lang="en-US" dirty="0" smtClean="0"/>
          </a:p>
          <a:p>
            <a:r>
              <a:rPr lang="en-US" dirty="0" smtClean="0"/>
              <a:t>Solution: use </a:t>
            </a:r>
            <a:r>
              <a:rPr lang="en-US" b="1" dirty="0" smtClean="0"/>
              <a:t>dynamic programming</a:t>
            </a:r>
            <a:r>
              <a:rPr lang="en-US" dirty="0" smtClean="0"/>
              <a:t>!</a:t>
            </a:r>
          </a:p>
          <a:p>
            <a:pPr marL="0" indent="0">
              <a:buNone/>
            </a:pP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17</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060846"/>
            <a:ext cx="4039151" cy="962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6202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Resizing – Cont.</a:t>
            </a:r>
            <a:endParaRPr lang="en-US" dirty="0"/>
          </a:p>
        </p:txBody>
      </p:sp>
      <p:sp>
        <p:nvSpPr>
          <p:cNvPr id="3" name="Content Placeholder 2"/>
          <p:cNvSpPr>
            <a:spLocks noGrp="1"/>
          </p:cNvSpPr>
          <p:nvPr>
            <p:ph idx="1"/>
          </p:nvPr>
        </p:nvSpPr>
        <p:spPr/>
        <p:txBody>
          <a:bodyPr/>
          <a:lstStyle/>
          <a:p>
            <a:pPr marL="0" indent="0">
              <a:buNone/>
            </a:pPr>
            <a:endParaRPr lang="en-US" dirty="0" smtClean="0"/>
          </a:p>
        </p:txBody>
      </p:sp>
      <p:sp>
        <p:nvSpPr>
          <p:cNvPr id="4" name="Slide Number Placeholder 3"/>
          <p:cNvSpPr>
            <a:spLocks noGrp="1"/>
          </p:cNvSpPr>
          <p:nvPr>
            <p:ph type="sldNum" sz="quarter" idx="12"/>
          </p:nvPr>
        </p:nvSpPr>
        <p:spPr/>
        <p:txBody>
          <a:bodyPr/>
          <a:lstStyle/>
          <a:p>
            <a:fld id="{47E6ECF6-B6B3-4F75-98A7-26F7858A44E7}" type="slidenum">
              <a:rPr lang="en-US" smtClean="0"/>
              <a:t>18</a:t>
            </a:fld>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852936"/>
            <a:ext cx="8102436" cy="3460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28" y="1628800"/>
            <a:ext cx="7957975"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flipH="1">
            <a:off x="6732240" y="3789040"/>
            <a:ext cx="216024" cy="144016"/>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228184" y="4221088"/>
            <a:ext cx="216024" cy="144016"/>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208089" y="4725144"/>
            <a:ext cx="0" cy="144016"/>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316101" y="5157192"/>
            <a:ext cx="128107" cy="144016"/>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652994" y="5661248"/>
            <a:ext cx="0" cy="144016"/>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272142" y="4720952"/>
            <a:ext cx="172066" cy="14820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596608" y="5157192"/>
            <a:ext cx="56386" cy="1440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Notched Right Arrow 25"/>
          <p:cNvSpPr/>
          <p:nvPr/>
        </p:nvSpPr>
        <p:spPr>
          <a:xfrm>
            <a:off x="4941424" y="5949280"/>
            <a:ext cx="350655" cy="7200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923197" y="5256202"/>
            <a:ext cx="1003801" cy="954107"/>
          </a:xfrm>
          <a:prstGeom prst="rect">
            <a:avLst/>
          </a:prstGeom>
          <a:noFill/>
        </p:spPr>
        <p:txBody>
          <a:bodyPr wrap="none" rtlCol="0">
            <a:spAutoFit/>
          </a:bodyPr>
          <a:lstStyle/>
          <a:p>
            <a:pPr algn="ctr"/>
            <a:r>
              <a:rPr lang="en-US" sz="1400" b="1" dirty="0" smtClean="0">
                <a:solidFill>
                  <a:srgbClr val="FF0000"/>
                </a:solidFill>
              </a:rPr>
              <a:t>Start </a:t>
            </a:r>
          </a:p>
          <a:p>
            <a:pPr algn="ctr"/>
            <a:r>
              <a:rPr lang="en-US" sz="1400" b="1" dirty="0" smtClean="0">
                <a:solidFill>
                  <a:srgbClr val="FF0000"/>
                </a:solidFill>
              </a:rPr>
              <a:t>filling the</a:t>
            </a:r>
          </a:p>
          <a:p>
            <a:pPr algn="ctr"/>
            <a:r>
              <a:rPr lang="en-US" sz="1400" b="1" dirty="0">
                <a:solidFill>
                  <a:srgbClr val="FF0000"/>
                </a:solidFill>
              </a:rPr>
              <a:t>m</a:t>
            </a:r>
            <a:r>
              <a:rPr lang="en-US" sz="1400" b="1" dirty="0" smtClean="0">
                <a:solidFill>
                  <a:srgbClr val="FF0000"/>
                </a:solidFill>
              </a:rPr>
              <a:t>atrix </a:t>
            </a:r>
          </a:p>
          <a:p>
            <a:pPr algn="ctr"/>
            <a:r>
              <a:rPr lang="en-US" sz="1400" b="1" dirty="0">
                <a:solidFill>
                  <a:srgbClr val="FF0000"/>
                </a:solidFill>
              </a:rPr>
              <a:t>f</a:t>
            </a:r>
            <a:r>
              <a:rPr lang="en-US" sz="1400" b="1" dirty="0" smtClean="0">
                <a:solidFill>
                  <a:srgbClr val="FF0000"/>
                </a:solidFill>
              </a:rPr>
              <a:t>rom here</a:t>
            </a:r>
            <a:endParaRPr lang="en-US" sz="1400" b="1" dirty="0">
              <a:solidFill>
                <a:srgbClr val="FF0000"/>
              </a:solidFill>
            </a:endParaRPr>
          </a:p>
        </p:txBody>
      </p:sp>
    </p:spTree>
    <p:extLst>
      <p:ext uri="{BB962C8B-B14F-4D97-AF65-F5344CB8AC3E}">
        <p14:creationId xmlns:p14="http://schemas.microsoft.com/office/powerpoint/2010/main" val="22349555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Resizing – Cont.</a:t>
            </a:r>
            <a:endParaRPr lang="en-US" dirty="0"/>
          </a:p>
        </p:txBody>
      </p:sp>
      <p:sp>
        <p:nvSpPr>
          <p:cNvPr id="3" name="Content Placeholder 2"/>
          <p:cNvSpPr>
            <a:spLocks noGrp="1"/>
          </p:cNvSpPr>
          <p:nvPr>
            <p:ph idx="1"/>
          </p:nvPr>
        </p:nvSpPr>
        <p:spPr/>
        <p:txBody>
          <a:bodyPr/>
          <a:lstStyle/>
          <a:p>
            <a:endParaRPr lang="he-IL" dirty="0" smtClean="0"/>
          </a:p>
          <a:p>
            <a:r>
              <a:rPr lang="en-US" dirty="0" smtClean="0"/>
              <a:t>After each seam removal, the energy map changes.</a:t>
            </a:r>
          </a:p>
          <a:p>
            <a:endParaRPr lang="en-US" dirty="0" smtClean="0"/>
          </a:p>
          <a:p>
            <a:r>
              <a:rPr lang="en-US" dirty="0" smtClean="0"/>
              <a:t>This</a:t>
            </a:r>
            <a:r>
              <a:rPr lang="he-IL" dirty="0" smtClean="0"/>
              <a:t> </a:t>
            </a:r>
            <a:r>
              <a:rPr lang="en-US" dirty="0" smtClean="0"/>
              <a:t>fact requires us to compute the dynamic map again after each seam removal! </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19</a:t>
            </a:fld>
            <a:endParaRPr lang="en-US"/>
          </a:p>
        </p:txBody>
      </p:sp>
    </p:spTree>
    <p:extLst>
      <p:ext uri="{BB962C8B-B14F-4D97-AF65-F5344CB8AC3E}">
        <p14:creationId xmlns:p14="http://schemas.microsoft.com/office/powerpoint/2010/main" val="35319986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t>
            </a:r>
            <a:r>
              <a:rPr lang="en-US" dirty="0" smtClean="0"/>
              <a:t>resentation Overview</a:t>
            </a:r>
            <a:endParaRPr lang="en-US" dirty="0"/>
          </a:p>
        </p:txBody>
      </p:sp>
      <p:sp>
        <p:nvSpPr>
          <p:cNvPr id="2" name="Content Placeholder 1"/>
          <p:cNvSpPr>
            <a:spLocks noGrp="1"/>
          </p:cNvSpPr>
          <p:nvPr>
            <p:ph idx="1"/>
          </p:nvPr>
        </p:nvSpPr>
        <p:spPr/>
        <p:txBody>
          <a:bodyPr/>
          <a:lstStyle/>
          <a:p>
            <a:pPr marL="0" indent="0">
              <a:buNone/>
            </a:pPr>
            <a:endParaRPr lang="he-IL" b="1" dirty="0" smtClean="0"/>
          </a:p>
          <a:p>
            <a:pPr marL="0" indent="0">
              <a:buNone/>
            </a:pPr>
            <a:r>
              <a:rPr lang="en-US" b="1" dirty="0" smtClean="0"/>
              <a:t>Topics </a:t>
            </a:r>
            <a:r>
              <a:rPr lang="en-US" b="1" dirty="0"/>
              <a:t>covered in this </a:t>
            </a:r>
            <a:r>
              <a:rPr lang="en-US" b="1" dirty="0" smtClean="0"/>
              <a:t>presentation:</a:t>
            </a:r>
          </a:p>
          <a:p>
            <a:pPr marL="0" indent="0">
              <a:buNone/>
            </a:pPr>
            <a:endParaRPr lang="en-US" dirty="0"/>
          </a:p>
          <a:p>
            <a:pPr>
              <a:buFontTx/>
              <a:buChar char="-"/>
            </a:pPr>
            <a:r>
              <a:rPr lang="en-US" dirty="0" smtClean="0"/>
              <a:t>General overview and goals</a:t>
            </a:r>
          </a:p>
          <a:p>
            <a:pPr>
              <a:buFontTx/>
              <a:buChar char="-"/>
            </a:pPr>
            <a:r>
              <a:rPr lang="en-US" dirty="0" smtClean="0"/>
              <a:t>Saliency maps</a:t>
            </a:r>
          </a:p>
          <a:p>
            <a:pPr>
              <a:buFontTx/>
              <a:buChar char="-"/>
            </a:pPr>
            <a:r>
              <a:rPr lang="en-US" dirty="0" smtClean="0"/>
              <a:t>Previous works</a:t>
            </a:r>
          </a:p>
          <a:p>
            <a:pPr>
              <a:buFontTx/>
              <a:buChar char="-"/>
            </a:pPr>
            <a:r>
              <a:rPr lang="en-US" dirty="0" smtClean="0"/>
              <a:t>Implementation of the algorithm</a:t>
            </a:r>
          </a:p>
          <a:p>
            <a:pPr>
              <a:buFontTx/>
              <a:buChar char="-"/>
            </a:pPr>
            <a:r>
              <a:rPr lang="en-US" dirty="0" smtClean="0"/>
              <a:t>Modifications </a:t>
            </a:r>
          </a:p>
          <a:p>
            <a:pPr>
              <a:buFontTx/>
              <a:buChar char="-"/>
            </a:pPr>
            <a:r>
              <a:rPr lang="en-US" dirty="0" smtClean="0"/>
              <a:t>Later works addressing the “Image Resizing” problem</a:t>
            </a:r>
          </a:p>
          <a:p>
            <a:pPr marL="0" indent="0">
              <a:buNone/>
            </a:pP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2</a:t>
            </a:fld>
            <a:endParaRPr lang="en-US"/>
          </a:p>
        </p:txBody>
      </p:sp>
    </p:spTree>
    <p:extLst>
      <p:ext uri="{BB962C8B-B14F-4D97-AF65-F5344CB8AC3E}">
        <p14:creationId xmlns:p14="http://schemas.microsoft.com/office/powerpoint/2010/main" val="2654689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Resizing – Cont.</a:t>
            </a:r>
            <a:endParaRPr lang="en-US" dirty="0"/>
          </a:p>
        </p:txBody>
      </p:sp>
      <p:sp>
        <p:nvSpPr>
          <p:cNvPr id="3" name="Content Placeholder 2"/>
          <p:cNvSpPr>
            <a:spLocks noGrp="1"/>
          </p:cNvSpPr>
          <p:nvPr>
            <p:ph idx="1"/>
          </p:nvPr>
        </p:nvSpPr>
        <p:spPr/>
        <p:txBody>
          <a:bodyPr/>
          <a:lstStyle/>
          <a:p>
            <a:r>
              <a:rPr lang="en-US" dirty="0"/>
              <a:t>Seam carving strikes </a:t>
            </a:r>
            <a:r>
              <a:rPr lang="en-US" dirty="0" smtClean="0"/>
              <a:t>the best </a:t>
            </a:r>
            <a:r>
              <a:rPr lang="en-US" dirty="0"/>
              <a:t>balance between the demands for energy preservation and </a:t>
            </a:r>
            <a:r>
              <a:rPr lang="en-US" dirty="0" smtClean="0"/>
              <a:t>visual coherency:</a:t>
            </a:r>
          </a:p>
          <a:p>
            <a:pPr marL="0" indent="0">
              <a:buNone/>
            </a:pP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20</a:t>
            </a:fld>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824232"/>
            <a:ext cx="4968552" cy="383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6120172" y="3717032"/>
            <a:ext cx="648072"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768972" y="3501008"/>
            <a:ext cx="2375028" cy="2031325"/>
          </a:xfrm>
          <a:prstGeom prst="rect">
            <a:avLst/>
          </a:prstGeom>
          <a:noFill/>
        </p:spPr>
        <p:txBody>
          <a:bodyPr wrap="square" rtlCol="0">
            <a:spAutoFit/>
          </a:bodyPr>
          <a:lstStyle/>
          <a:p>
            <a:r>
              <a:rPr lang="en-US" dirty="0" smtClean="0"/>
              <a:t>Not the best </a:t>
            </a:r>
          </a:p>
          <a:p>
            <a:r>
              <a:rPr lang="en-US" dirty="0" smtClean="0"/>
              <a:t>energy preservation,</a:t>
            </a:r>
          </a:p>
          <a:p>
            <a:r>
              <a:rPr lang="en-US" dirty="0"/>
              <a:t>b</a:t>
            </a:r>
            <a:r>
              <a:rPr lang="en-US" dirty="0" smtClean="0"/>
              <a:t>ut a good compromise </a:t>
            </a:r>
          </a:p>
          <a:p>
            <a:r>
              <a:rPr lang="en-US" dirty="0"/>
              <a:t>b</a:t>
            </a:r>
            <a:r>
              <a:rPr lang="en-US" dirty="0" smtClean="0"/>
              <a:t>etween energy</a:t>
            </a:r>
          </a:p>
          <a:p>
            <a:r>
              <a:rPr lang="en-US" dirty="0" smtClean="0"/>
              <a:t>preservation </a:t>
            </a:r>
          </a:p>
          <a:p>
            <a:r>
              <a:rPr lang="en-US" dirty="0"/>
              <a:t>a</a:t>
            </a:r>
            <a:r>
              <a:rPr lang="en-US" dirty="0" smtClean="0"/>
              <a:t>nd visual coherency.</a:t>
            </a:r>
            <a:endParaRPr lang="en-US" dirty="0"/>
          </a:p>
        </p:txBody>
      </p:sp>
    </p:spTree>
    <p:extLst>
      <p:ext uri="{BB962C8B-B14F-4D97-AF65-F5344CB8AC3E}">
        <p14:creationId xmlns:p14="http://schemas.microsoft.com/office/powerpoint/2010/main" val="917123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03448"/>
            <a:ext cx="8229600" cy="1600200"/>
          </a:xfrm>
        </p:spPr>
        <p:txBody>
          <a:bodyPr/>
          <a:lstStyle/>
          <a:p>
            <a:r>
              <a:rPr lang="en-US" dirty="0"/>
              <a:t>R</a:t>
            </a:r>
            <a:r>
              <a:rPr lang="en-US" dirty="0" smtClean="0"/>
              <a:t>esults – Width </a:t>
            </a:r>
            <a:r>
              <a:rPr lang="en-US" dirty="0"/>
              <a:t>R</a:t>
            </a:r>
            <a:r>
              <a:rPr lang="en-US" dirty="0" smtClean="0"/>
              <a:t>educe </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21</a:t>
            </a:fld>
            <a:endParaRPr lang="en-US"/>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7" y="1169292"/>
            <a:ext cx="3720161" cy="2259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146525"/>
            <a:ext cx="3528392" cy="2240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descr="C:\Users\Admin\Desktop\vs weber\my braseri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3644915"/>
            <a:ext cx="2304256" cy="2799313"/>
          </a:xfrm>
          <a:prstGeom prst="rect">
            <a:avLst/>
          </a:prstGeom>
          <a:noFill/>
          <a:extLst>
            <a:ext uri="{909E8E84-426E-40DD-AFC4-6F175D3DCCD1}">
              <a14:hiddenFill xmlns:a14="http://schemas.microsoft.com/office/drawing/2010/main">
                <a:solidFill>
                  <a:srgbClr val="FFFFFF"/>
                </a:solidFill>
              </a14:hiddenFill>
            </a:ext>
          </a:extLst>
        </p:spPr>
      </p:pic>
      <p:sp>
        <p:nvSpPr>
          <p:cNvPr id="5" name="Notched Right Arrow 4"/>
          <p:cNvSpPr/>
          <p:nvPr/>
        </p:nvSpPr>
        <p:spPr>
          <a:xfrm>
            <a:off x="4163828" y="2121291"/>
            <a:ext cx="816344" cy="2059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56474" y="1474960"/>
            <a:ext cx="1031051" cy="646331"/>
          </a:xfrm>
          <a:prstGeom prst="rect">
            <a:avLst/>
          </a:prstGeom>
          <a:noFill/>
        </p:spPr>
        <p:txBody>
          <a:bodyPr wrap="none" rtlCol="0">
            <a:spAutoFit/>
          </a:bodyPr>
          <a:lstStyle/>
          <a:p>
            <a:pPr algn="ctr"/>
            <a:r>
              <a:rPr lang="en-US" b="1" dirty="0" smtClean="0"/>
              <a:t>Seam </a:t>
            </a:r>
          </a:p>
          <a:p>
            <a:pPr algn="ctr"/>
            <a:r>
              <a:rPr lang="en-US" b="1" dirty="0" smtClean="0"/>
              <a:t>Carving</a:t>
            </a:r>
            <a:endParaRPr lang="en-US" b="1" dirty="0"/>
          </a:p>
        </p:txBody>
      </p:sp>
      <p:sp>
        <p:nvSpPr>
          <p:cNvPr id="7" name="Bent-Up Arrow 6"/>
          <p:cNvSpPr/>
          <p:nvPr/>
        </p:nvSpPr>
        <p:spPr>
          <a:xfrm rot="16200000" flipH="1">
            <a:off x="5852468" y="3617395"/>
            <a:ext cx="1172489" cy="987860"/>
          </a:xfrm>
          <a:prstGeom prst="bentUpArrow">
            <a:avLst>
              <a:gd name="adj1" fmla="val 15863"/>
              <a:gd name="adj2" fmla="val 25000"/>
              <a:gd name="adj3"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15954" y="3788159"/>
            <a:ext cx="1383712" cy="369332"/>
          </a:xfrm>
          <a:prstGeom prst="rect">
            <a:avLst/>
          </a:prstGeom>
          <a:noFill/>
        </p:spPr>
        <p:txBody>
          <a:bodyPr wrap="none" rtlCol="0">
            <a:spAutoFit/>
          </a:bodyPr>
          <a:lstStyle/>
          <a:p>
            <a:pPr algn="ctr"/>
            <a:r>
              <a:rPr lang="en-US" b="1" dirty="0" smtClean="0"/>
              <a:t>final result</a:t>
            </a:r>
            <a:endParaRPr lang="en-US" b="1" dirty="0"/>
          </a:p>
        </p:txBody>
      </p:sp>
    </p:spTree>
    <p:extLst>
      <p:ext uri="{BB962C8B-B14F-4D97-AF65-F5344CB8AC3E}">
        <p14:creationId xmlns:p14="http://schemas.microsoft.com/office/powerpoint/2010/main" val="42866287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03448"/>
            <a:ext cx="8229600" cy="1600200"/>
          </a:xfrm>
        </p:spPr>
        <p:txBody>
          <a:bodyPr/>
          <a:lstStyle/>
          <a:p>
            <a:r>
              <a:rPr lang="en-US" dirty="0"/>
              <a:t>R</a:t>
            </a:r>
            <a:r>
              <a:rPr lang="en-US" dirty="0" smtClean="0"/>
              <a:t>esults – Height </a:t>
            </a:r>
            <a:r>
              <a:rPr lang="en-US" dirty="0"/>
              <a:t>R</a:t>
            </a:r>
            <a:r>
              <a:rPr lang="en-US" dirty="0" smtClean="0"/>
              <a:t>educe </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22</a:t>
            </a:fld>
            <a:endParaRPr lang="en-US"/>
          </a:p>
        </p:txBody>
      </p:sp>
      <p:sp>
        <p:nvSpPr>
          <p:cNvPr id="5" name="Notched Right Arrow 4"/>
          <p:cNvSpPr/>
          <p:nvPr/>
        </p:nvSpPr>
        <p:spPr>
          <a:xfrm>
            <a:off x="3635896" y="2121291"/>
            <a:ext cx="1728192" cy="205928"/>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56474" y="1474960"/>
            <a:ext cx="1031051" cy="646331"/>
          </a:xfrm>
          <a:prstGeom prst="rect">
            <a:avLst/>
          </a:prstGeom>
          <a:noFill/>
        </p:spPr>
        <p:txBody>
          <a:bodyPr wrap="none" rtlCol="0">
            <a:spAutoFit/>
          </a:bodyPr>
          <a:lstStyle/>
          <a:p>
            <a:pPr algn="ctr"/>
            <a:r>
              <a:rPr lang="en-US" b="1" dirty="0" smtClean="0"/>
              <a:t>Seam </a:t>
            </a:r>
          </a:p>
          <a:p>
            <a:pPr algn="ctr"/>
            <a:r>
              <a:rPr lang="en-US" b="1" dirty="0" smtClean="0"/>
              <a:t>Carving</a:t>
            </a:r>
            <a:endParaRPr lang="en-US" b="1" dirty="0"/>
          </a:p>
        </p:txBody>
      </p:sp>
      <p:sp>
        <p:nvSpPr>
          <p:cNvPr id="7" name="Bent-Up Arrow 6"/>
          <p:cNvSpPr/>
          <p:nvPr/>
        </p:nvSpPr>
        <p:spPr>
          <a:xfrm rot="16200000" flipH="1">
            <a:off x="6186217" y="3951144"/>
            <a:ext cx="504992" cy="987860"/>
          </a:xfrm>
          <a:prstGeom prst="bentUpArrow">
            <a:avLst>
              <a:gd name="adj1" fmla="val 15863"/>
              <a:gd name="adj2" fmla="val 25000"/>
              <a:gd name="adj3"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092280" y="4147291"/>
            <a:ext cx="1383712" cy="369332"/>
          </a:xfrm>
          <a:prstGeom prst="rect">
            <a:avLst/>
          </a:prstGeom>
          <a:noFill/>
        </p:spPr>
        <p:txBody>
          <a:bodyPr wrap="none" rtlCol="0">
            <a:spAutoFit/>
          </a:bodyPr>
          <a:lstStyle/>
          <a:p>
            <a:pPr algn="ctr"/>
            <a:r>
              <a:rPr lang="en-US" b="1" dirty="0" smtClean="0"/>
              <a:t>final result</a:t>
            </a:r>
            <a:endParaRPr lang="en-US" b="1" dirty="0"/>
          </a:p>
        </p:txBody>
      </p:sp>
      <p:pic>
        <p:nvPicPr>
          <p:cNvPr id="14338" name="Picture 2" descr="C:\Users\Admin\Desktop\comparisons to paper\charles_orig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960975"/>
            <a:ext cx="2520280" cy="3150350"/>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Admin\Desktop\comparisons to paper\charles m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4422" y="4192576"/>
            <a:ext cx="3240360" cy="243027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2175" y="934089"/>
            <a:ext cx="2660936" cy="316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20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Image Resizing – Optimal </a:t>
            </a:r>
            <a:r>
              <a:rPr lang="en-US" sz="3600" dirty="0"/>
              <a:t>S</a:t>
            </a:r>
            <a:r>
              <a:rPr lang="en-US" sz="3600" dirty="0" smtClean="0"/>
              <a:t>eam </a:t>
            </a:r>
            <a:r>
              <a:rPr lang="en-US" sz="3600" dirty="0"/>
              <a:t>O</a:t>
            </a:r>
            <a:r>
              <a:rPr lang="en-US" sz="3600" dirty="0" smtClean="0"/>
              <a:t>rder (both dimensions)</a:t>
            </a:r>
            <a:endParaRPr lang="en-US" sz="3600" dirty="0"/>
          </a:p>
        </p:txBody>
      </p:sp>
      <p:sp>
        <p:nvSpPr>
          <p:cNvPr id="3" name="Content Placeholder 2"/>
          <p:cNvSpPr>
            <a:spLocks noGrp="1"/>
          </p:cNvSpPr>
          <p:nvPr>
            <p:ph idx="1"/>
          </p:nvPr>
        </p:nvSpPr>
        <p:spPr/>
        <p:txBody>
          <a:bodyPr>
            <a:normAutofit fontScale="92500" lnSpcReduction="20000"/>
          </a:bodyPr>
          <a:lstStyle/>
          <a:p>
            <a:endParaRPr lang="en-US" dirty="0" smtClean="0"/>
          </a:p>
          <a:p>
            <a:r>
              <a:rPr lang="en-US" dirty="0" smtClean="0"/>
              <a:t>Sometimes, we want to resize an image in both dimensions (for now let’s assume we want to reduce the size in both dimensions)</a:t>
            </a:r>
          </a:p>
          <a:p>
            <a:endParaRPr lang="en-US" dirty="0"/>
          </a:p>
          <a:p>
            <a:endParaRPr lang="en-US" dirty="0" smtClean="0"/>
          </a:p>
          <a:p>
            <a:endParaRPr lang="en-US" dirty="0"/>
          </a:p>
          <a:p>
            <a:endParaRPr lang="he-IL" dirty="0" smtClean="0"/>
          </a:p>
          <a:p>
            <a:pPr marL="0" indent="0">
              <a:buNone/>
            </a:pPr>
            <a:endParaRPr lang="he-IL" dirty="0"/>
          </a:p>
          <a:p>
            <a:pPr marL="0" indent="0">
              <a:buNone/>
            </a:pPr>
            <a:endParaRPr lang="en-US" dirty="0" smtClean="0"/>
          </a:p>
          <a:p>
            <a:endParaRPr lang="en-US" dirty="0"/>
          </a:p>
          <a:p>
            <a:endParaRPr lang="en-US" dirty="0" smtClean="0"/>
          </a:p>
          <a:p>
            <a:r>
              <a:rPr lang="en-US" dirty="0" smtClean="0"/>
              <a:t>What is the correct order in which we need to remove the seams? </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23</a:t>
            </a:fld>
            <a:endParaRPr 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69185"/>
            <a:ext cx="3335064" cy="2495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Notched Right Arrow 4"/>
          <p:cNvSpPr/>
          <p:nvPr/>
        </p:nvSpPr>
        <p:spPr>
          <a:xfrm>
            <a:off x="3802609" y="3933056"/>
            <a:ext cx="769391" cy="16750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2992313"/>
            <a:ext cx="399097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98418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
            </a:r>
            <a:r>
              <a:rPr lang="en-US" dirty="0" smtClean="0"/>
              <a:t>Resizing </a:t>
            </a:r>
            <a:r>
              <a:rPr lang="en-US" dirty="0"/>
              <a:t>– </a:t>
            </a:r>
            <a:r>
              <a:rPr lang="en-US" dirty="0" smtClean="0"/>
              <a:t>Optimal </a:t>
            </a:r>
            <a:r>
              <a:rPr lang="en-US" dirty="0"/>
              <a:t>S</a:t>
            </a:r>
            <a:r>
              <a:rPr lang="en-US" dirty="0" smtClean="0"/>
              <a:t>eam Order</a:t>
            </a:r>
            <a:r>
              <a:rPr lang="he-IL" dirty="0" smtClean="0"/>
              <a:t> – </a:t>
            </a:r>
            <a:r>
              <a:rPr lang="en-US" dirty="0"/>
              <a:t>C</a:t>
            </a:r>
            <a:r>
              <a:rPr lang="en-US" dirty="0" smtClean="0"/>
              <a:t>ont.</a:t>
            </a:r>
            <a:endParaRPr lang="en-US" dirty="0"/>
          </a:p>
        </p:txBody>
      </p:sp>
      <p:sp>
        <p:nvSpPr>
          <p:cNvPr id="3" name="Content Placeholder 2"/>
          <p:cNvSpPr>
            <a:spLocks noGrp="1"/>
          </p:cNvSpPr>
          <p:nvPr>
            <p:ph idx="1"/>
          </p:nvPr>
        </p:nvSpPr>
        <p:spPr/>
        <p:txBody>
          <a:bodyPr/>
          <a:lstStyle/>
          <a:p>
            <a:r>
              <a:rPr lang="en-US" dirty="0" smtClean="0"/>
              <a:t>Optimal solution:</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Using dynamic programming, we can achieve this optimal result – but it is costly! (running-time wise…)</a:t>
            </a:r>
          </a:p>
          <a:p>
            <a:pPr marL="0" indent="0">
              <a:buNone/>
            </a:pP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24</a:t>
            </a:fld>
            <a:endParaRPr 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2276872"/>
            <a:ext cx="8020193" cy="2149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5979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Enlarging</a:t>
            </a:r>
            <a:endParaRPr lang="en-US" dirty="0"/>
          </a:p>
        </p:txBody>
      </p:sp>
      <p:sp>
        <p:nvSpPr>
          <p:cNvPr id="3" name="Content Placeholder 2"/>
          <p:cNvSpPr>
            <a:spLocks noGrp="1"/>
          </p:cNvSpPr>
          <p:nvPr>
            <p:ph idx="1"/>
          </p:nvPr>
        </p:nvSpPr>
        <p:spPr/>
        <p:txBody>
          <a:bodyPr/>
          <a:lstStyle/>
          <a:p>
            <a:r>
              <a:rPr lang="en-US" b="1" dirty="0" smtClean="0"/>
              <a:t>Paper’s approach: </a:t>
            </a:r>
            <a:r>
              <a:rPr lang="en-US" dirty="0" smtClean="0"/>
              <a:t>To </a:t>
            </a:r>
            <a:r>
              <a:rPr lang="en-US" dirty="0"/>
              <a:t>enlarge an </a:t>
            </a:r>
            <a:r>
              <a:rPr lang="en-US" dirty="0" smtClean="0"/>
              <a:t>image we </a:t>
            </a:r>
            <a:r>
              <a:rPr lang="en-US" dirty="0"/>
              <a:t>approximate an ‘inversion’ of this time evolution and insert </a:t>
            </a:r>
            <a:r>
              <a:rPr lang="en-US" dirty="0" smtClean="0"/>
              <a:t>new ‘artificial</a:t>
            </a:r>
            <a:r>
              <a:rPr lang="en-US" dirty="0"/>
              <a:t>’ seams to the image. Hence, to enlarge the size of </a:t>
            </a:r>
            <a:r>
              <a:rPr lang="en-US" dirty="0" smtClean="0"/>
              <a:t>an image </a:t>
            </a:r>
            <a:r>
              <a:rPr lang="en-US" dirty="0"/>
              <a:t>I by one we compute the optimal vertical (horizontal) </a:t>
            </a:r>
            <a:r>
              <a:rPr lang="en-US" dirty="0" smtClean="0"/>
              <a:t>seam s </a:t>
            </a:r>
            <a:r>
              <a:rPr lang="en-US" dirty="0"/>
              <a:t>on I and duplicate the pixels of s by averaging them with their </a:t>
            </a:r>
            <a:r>
              <a:rPr lang="en-US" dirty="0" smtClean="0"/>
              <a:t>left and </a:t>
            </a:r>
            <a:r>
              <a:rPr lang="en-US" dirty="0"/>
              <a:t>right neighbors (top and bottom in the horizontal case</a:t>
            </a:r>
            <a:r>
              <a:rPr lang="en-US" dirty="0" smtClean="0"/>
              <a:t>).</a:t>
            </a:r>
          </a:p>
          <a:p>
            <a:endParaRPr lang="en-US" dirty="0" smtClean="0"/>
          </a:p>
          <a:p>
            <a:r>
              <a:rPr lang="en-US" b="1" dirty="0" smtClean="0"/>
              <a:t>Downside</a:t>
            </a:r>
            <a:r>
              <a:rPr lang="en-US" dirty="0" smtClean="0"/>
              <a:t>: since the insertions are “artificial”, the final result might look “artificial” as well…</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25</a:t>
            </a:fld>
            <a:endParaRPr lang="en-US"/>
          </a:p>
        </p:txBody>
      </p:sp>
    </p:spTree>
    <p:extLst>
      <p:ext uri="{BB962C8B-B14F-4D97-AF65-F5344CB8AC3E}">
        <p14:creationId xmlns:p14="http://schemas.microsoft.com/office/powerpoint/2010/main" val="32845360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Enlarging – </a:t>
            </a:r>
            <a:r>
              <a:rPr lang="en-US" dirty="0"/>
              <a:t>C</a:t>
            </a:r>
            <a:r>
              <a:rPr lang="en-US" dirty="0" smtClean="0"/>
              <a:t>ont.</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26</a:t>
            </a:fld>
            <a:endParaRPr lang="en-US"/>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947" y="3779952"/>
            <a:ext cx="2304256" cy="1942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8671" y="1686542"/>
            <a:ext cx="3426811" cy="197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146" y="1700808"/>
            <a:ext cx="2304256" cy="1942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9303" y="3779952"/>
            <a:ext cx="3435316" cy="2007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Notched Right Arrow 4"/>
          <p:cNvSpPr/>
          <p:nvPr/>
        </p:nvSpPr>
        <p:spPr>
          <a:xfrm>
            <a:off x="3419872" y="2852936"/>
            <a:ext cx="1343805" cy="19325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p:cNvSpPr/>
          <p:nvPr/>
        </p:nvSpPr>
        <p:spPr>
          <a:xfrm>
            <a:off x="3419871" y="4880941"/>
            <a:ext cx="1343805" cy="19325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452015" y="1911076"/>
            <a:ext cx="1279517" cy="923330"/>
          </a:xfrm>
          <a:prstGeom prst="rect">
            <a:avLst/>
          </a:prstGeom>
          <a:noFill/>
        </p:spPr>
        <p:txBody>
          <a:bodyPr wrap="none" rtlCol="0">
            <a:spAutoFit/>
          </a:bodyPr>
          <a:lstStyle/>
          <a:p>
            <a:pPr algn="ctr"/>
            <a:r>
              <a:rPr lang="en-US" b="1" dirty="0" smtClean="0"/>
              <a:t>basic </a:t>
            </a:r>
          </a:p>
          <a:p>
            <a:pPr algn="ctr"/>
            <a:r>
              <a:rPr lang="en-US" b="1" dirty="0" smtClean="0"/>
              <a:t>enlarging </a:t>
            </a:r>
          </a:p>
          <a:p>
            <a:pPr algn="ctr"/>
            <a:r>
              <a:rPr lang="en-US" b="1" dirty="0" smtClean="0"/>
              <a:t>approach</a:t>
            </a:r>
            <a:endParaRPr lang="en-US" b="1" dirty="0"/>
          </a:p>
        </p:txBody>
      </p:sp>
      <p:sp>
        <p:nvSpPr>
          <p:cNvPr id="12" name="TextBox 11"/>
          <p:cNvSpPr txBox="1"/>
          <p:nvPr/>
        </p:nvSpPr>
        <p:spPr>
          <a:xfrm>
            <a:off x="3431825" y="4118223"/>
            <a:ext cx="1159292" cy="646331"/>
          </a:xfrm>
          <a:prstGeom prst="rect">
            <a:avLst/>
          </a:prstGeom>
          <a:noFill/>
        </p:spPr>
        <p:txBody>
          <a:bodyPr wrap="none" rtlCol="0">
            <a:spAutoFit/>
          </a:bodyPr>
          <a:lstStyle/>
          <a:p>
            <a:pPr algn="ctr"/>
            <a:r>
              <a:rPr lang="en-US" b="1" dirty="0" smtClean="0"/>
              <a:t>modified</a:t>
            </a:r>
          </a:p>
          <a:p>
            <a:pPr algn="ctr"/>
            <a:r>
              <a:rPr lang="en-US" b="1" dirty="0" smtClean="0"/>
              <a:t>approach</a:t>
            </a:r>
            <a:endParaRPr lang="en-US" b="1" dirty="0"/>
          </a:p>
        </p:txBody>
      </p:sp>
      <p:sp>
        <p:nvSpPr>
          <p:cNvPr id="8" name="TextBox 7"/>
          <p:cNvSpPr txBox="1"/>
          <p:nvPr/>
        </p:nvSpPr>
        <p:spPr>
          <a:xfrm>
            <a:off x="984146" y="5809467"/>
            <a:ext cx="6837128" cy="646331"/>
          </a:xfrm>
          <a:prstGeom prst="rect">
            <a:avLst/>
          </a:prstGeom>
          <a:noFill/>
        </p:spPr>
        <p:txBody>
          <a:bodyPr wrap="none" rtlCol="0">
            <a:spAutoFit/>
          </a:bodyPr>
          <a:lstStyle/>
          <a:p>
            <a:pPr marL="285750" indent="-285750">
              <a:buFontTx/>
              <a:buChar char="-"/>
            </a:pPr>
            <a:r>
              <a:rPr lang="en-US" dirty="0" smtClean="0"/>
              <a:t>Easier approaches can also be implemented (isotropic scaling, </a:t>
            </a:r>
          </a:p>
          <a:p>
            <a:r>
              <a:rPr lang="en-US" dirty="0" smtClean="0"/>
              <a:t>     and then carving in one dimension, for example).</a:t>
            </a:r>
            <a:endParaRPr lang="en-US" dirty="0"/>
          </a:p>
        </p:txBody>
      </p:sp>
    </p:spTree>
    <p:extLst>
      <p:ext uri="{BB962C8B-B14F-4D97-AF65-F5344CB8AC3E}">
        <p14:creationId xmlns:p14="http://schemas.microsoft.com/office/powerpoint/2010/main" val="15856738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88640"/>
            <a:ext cx="8229600" cy="1600200"/>
          </a:xfrm>
        </p:spPr>
        <p:txBody>
          <a:bodyPr/>
          <a:lstStyle/>
          <a:p>
            <a:r>
              <a:rPr lang="en-US" dirty="0" smtClean="0"/>
              <a:t>Object Removal / Object </a:t>
            </a:r>
            <a:r>
              <a:rPr lang="en-US" dirty="0"/>
              <a:t>P</a:t>
            </a:r>
            <a:r>
              <a:rPr lang="en-US" dirty="0" smtClean="0"/>
              <a:t>reservation</a:t>
            </a:r>
            <a:endParaRPr lang="en-US" dirty="0"/>
          </a:p>
        </p:txBody>
      </p:sp>
      <p:sp>
        <p:nvSpPr>
          <p:cNvPr id="3" name="Content Placeholder 2"/>
          <p:cNvSpPr>
            <a:spLocks noGrp="1"/>
          </p:cNvSpPr>
          <p:nvPr>
            <p:ph idx="1"/>
          </p:nvPr>
        </p:nvSpPr>
        <p:spPr>
          <a:xfrm>
            <a:off x="539552" y="1916832"/>
            <a:ext cx="8147248" cy="4209331"/>
          </a:xfrm>
        </p:spPr>
        <p:txBody>
          <a:bodyPr>
            <a:normAutofit/>
          </a:bodyPr>
          <a:lstStyle/>
          <a:p>
            <a:r>
              <a:rPr lang="en-US" dirty="0" smtClean="0"/>
              <a:t>soft constraints for object removal / object preservation can be applied by the user</a:t>
            </a:r>
            <a:endParaRPr lang="en-US" dirty="0"/>
          </a:p>
          <a:p>
            <a:r>
              <a:rPr lang="en-US" dirty="0" smtClean="0"/>
              <a:t>This can be implemented by adding “positive energy” to objects which the user would like to preserve, and “lower energy” to objects </a:t>
            </a:r>
            <a:r>
              <a:rPr lang="en-US" dirty="0"/>
              <a:t>which the user would like to </a:t>
            </a:r>
            <a:r>
              <a:rPr lang="en-US" dirty="0" smtClean="0"/>
              <a:t>remove</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27</a:t>
            </a:fld>
            <a:endParaRPr 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349" y="4293096"/>
            <a:ext cx="2167771" cy="216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03813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t>
            </a:r>
            <a:r>
              <a:rPr lang="en-US" dirty="0" smtClean="0"/>
              <a:t>Removal </a:t>
            </a:r>
            <a:r>
              <a:rPr lang="en-US" dirty="0"/>
              <a:t>/ </a:t>
            </a:r>
            <a:r>
              <a:rPr lang="en-US" dirty="0" smtClean="0"/>
              <a:t>Object </a:t>
            </a:r>
            <a:r>
              <a:rPr lang="en-US" dirty="0"/>
              <a:t>P</a:t>
            </a:r>
            <a:r>
              <a:rPr lang="en-US" dirty="0" smtClean="0"/>
              <a:t>reservation – Cont.</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28</a:t>
            </a:fld>
            <a:endParaRPr lang="en-US"/>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22" y="2132856"/>
            <a:ext cx="4499992" cy="2767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descr="C:\Users\Admin\Desktop\good object romoval\remove blond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8058" y="2109242"/>
            <a:ext cx="4122549" cy="2817075"/>
          </a:xfrm>
          <a:prstGeom prst="rect">
            <a:avLst/>
          </a:prstGeom>
          <a:noFill/>
          <a:extLst>
            <a:ext uri="{909E8E84-426E-40DD-AFC4-6F175D3DCCD1}">
              <a14:hiddenFill xmlns:a14="http://schemas.microsoft.com/office/drawing/2010/main">
                <a:solidFill>
                  <a:srgbClr val="FFFFFF"/>
                </a:solidFill>
              </a14:hiddenFill>
            </a:ext>
          </a:extLst>
        </p:spPr>
      </p:pic>
      <p:sp>
        <p:nvSpPr>
          <p:cNvPr id="5" name="Curved Up Arrow 4"/>
          <p:cNvSpPr/>
          <p:nvPr/>
        </p:nvSpPr>
        <p:spPr>
          <a:xfrm>
            <a:off x="4139952" y="5157192"/>
            <a:ext cx="1152128" cy="43204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3812563" y="5716005"/>
            <a:ext cx="1806905" cy="369332"/>
          </a:xfrm>
          <a:prstGeom prst="rect">
            <a:avLst/>
          </a:prstGeom>
          <a:noFill/>
        </p:spPr>
        <p:txBody>
          <a:bodyPr wrap="none" rtlCol="0">
            <a:spAutoFit/>
          </a:bodyPr>
          <a:lstStyle/>
          <a:p>
            <a:r>
              <a:rPr lang="en-US" b="1" dirty="0" smtClean="0"/>
              <a:t>Object removal</a:t>
            </a:r>
            <a:endParaRPr lang="en-US" b="1" dirty="0"/>
          </a:p>
        </p:txBody>
      </p:sp>
    </p:spTree>
    <p:extLst>
      <p:ext uri="{BB962C8B-B14F-4D97-AF65-F5344CB8AC3E}">
        <p14:creationId xmlns:p14="http://schemas.microsoft.com/office/powerpoint/2010/main" val="18513400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a:t>
            </a:r>
            <a:r>
              <a:rPr lang="en-US" dirty="0" smtClean="0"/>
              <a:t>Removal </a:t>
            </a:r>
            <a:r>
              <a:rPr lang="en-US" dirty="0"/>
              <a:t>/ </a:t>
            </a:r>
            <a:r>
              <a:rPr lang="en-US" dirty="0" smtClean="0"/>
              <a:t>Object </a:t>
            </a:r>
            <a:r>
              <a:rPr lang="en-US" dirty="0"/>
              <a:t>P</a:t>
            </a:r>
            <a:r>
              <a:rPr lang="en-US" dirty="0" smtClean="0"/>
              <a:t>reservation </a:t>
            </a:r>
            <a:r>
              <a:rPr lang="en-US" dirty="0"/>
              <a:t>– </a:t>
            </a:r>
            <a:r>
              <a:rPr lang="en-US" dirty="0" smtClean="0"/>
              <a:t>Cont</a:t>
            </a:r>
            <a:r>
              <a:rPr lang="en-US" dirty="0"/>
              <a:t>.</a:t>
            </a:r>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Find the missing shoe:</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29</a:t>
            </a:fld>
            <a:endParaRPr lang="en-US"/>
          </a:p>
        </p:txBody>
      </p:sp>
      <p:pic>
        <p:nvPicPr>
          <p:cNvPr id="19458" name="Picture 2" descr="C:\Users\Admin\Desktop\comparisons to paper\sho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08" y="2575223"/>
            <a:ext cx="4223426"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C:\Users\Admin\Desktop\comparisons to paper\my sho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521" y="2525489"/>
            <a:ext cx="3637185" cy="2835771"/>
          </a:xfrm>
          <a:prstGeom prst="rect">
            <a:avLst/>
          </a:prstGeom>
          <a:noFill/>
          <a:extLst>
            <a:ext uri="{909E8E84-426E-40DD-AFC4-6F175D3DCCD1}">
              <a14:hiddenFill xmlns:a14="http://schemas.microsoft.com/office/drawing/2010/main">
                <a:solidFill>
                  <a:srgbClr val="FFFFFF"/>
                </a:solidFill>
              </a14:hiddenFill>
            </a:ext>
          </a:extLst>
        </p:spPr>
      </p:pic>
      <p:sp>
        <p:nvSpPr>
          <p:cNvPr id="7" name="Curved Up Arrow 6"/>
          <p:cNvSpPr/>
          <p:nvPr/>
        </p:nvSpPr>
        <p:spPr>
          <a:xfrm>
            <a:off x="4139952" y="5526524"/>
            <a:ext cx="1152128" cy="43204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812563" y="6085337"/>
            <a:ext cx="1806905" cy="369332"/>
          </a:xfrm>
          <a:prstGeom prst="rect">
            <a:avLst/>
          </a:prstGeom>
          <a:noFill/>
        </p:spPr>
        <p:txBody>
          <a:bodyPr wrap="none" rtlCol="0">
            <a:spAutoFit/>
          </a:bodyPr>
          <a:lstStyle/>
          <a:p>
            <a:r>
              <a:rPr lang="en-US" b="1" dirty="0" smtClean="0"/>
              <a:t>Object removal</a:t>
            </a:r>
            <a:endParaRPr lang="en-US" b="1" dirty="0"/>
          </a:p>
        </p:txBody>
      </p:sp>
    </p:spTree>
    <p:extLst>
      <p:ext uri="{BB962C8B-B14F-4D97-AF65-F5344CB8AC3E}">
        <p14:creationId xmlns:p14="http://schemas.microsoft.com/office/powerpoint/2010/main" val="36831423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
            </a:r>
            <a:r>
              <a:rPr lang="en-US" dirty="0" smtClean="0"/>
              <a:t>eneral </a:t>
            </a:r>
            <a:r>
              <a:rPr lang="en-US" dirty="0"/>
              <a:t>O</a:t>
            </a:r>
            <a:r>
              <a:rPr lang="en-US" dirty="0" smtClean="0"/>
              <a:t>verview </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The </a:t>
            </a:r>
            <a:r>
              <a:rPr lang="en-US" dirty="0"/>
              <a:t>diversity and versatility of display devices today imposes </a:t>
            </a:r>
            <a:r>
              <a:rPr lang="en-US" dirty="0" smtClean="0"/>
              <a:t>new demands </a:t>
            </a:r>
            <a:r>
              <a:rPr lang="en-US" dirty="0"/>
              <a:t>on digital </a:t>
            </a:r>
            <a:r>
              <a:rPr lang="en-US" dirty="0" smtClean="0"/>
              <a:t>media. Sometimes, </a:t>
            </a:r>
            <a:r>
              <a:rPr lang="en-US" dirty="0"/>
              <a:t>the size, or </a:t>
            </a:r>
            <a:r>
              <a:rPr lang="en-US" dirty="0" smtClean="0"/>
              <a:t>aspect ratio </a:t>
            </a:r>
            <a:r>
              <a:rPr lang="en-US" dirty="0"/>
              <a:t>of an image must </a:t>
            </a:r>
            <a:r>
              <a:rPr lang="en-US" dirty="0" smtClean="0"/>
              <a:t>change.</a:t>
            </a:r>
          </a:p>
        </p:txBody>
      </p:sp>
      <p:sp>
        <p:nvSpPr>
          <p:cNvPr id="4" name="Slide Number Placeholder 3"/>
          <p:cNvSpPr>
            <a:spLocks noGrp="1"/>
          </p:cNvSpPr>
          <p:nvPr>
            <p:ph type="sldNum" sz="quarter" idx="12"/>
          </p:nvPr>
        </p:nvSpPr>
        <p:spPr/>
        <p:txBody>
          <a:bodyPr/>
          <a:lstStyle/>
          <a:p>
            <a:fld id="{47E6ECF6-B6B3-4F75-98A7-26F7858A44E7}" type="slidenum">
              <a:rPr lang="en-US" smtClean="0"/>
              <a:t>3</a:t>
            </a:fld>
            <a:endParaRPr lang="en-US"/>
          </a:p>
        </p:txBody>
      </p:sp>
    </p:spTree>
    <p:extLst>
      <p:ext uri="{BB962C8B-B14F-4D97-AF65-F5344CB8AC3E}">
        <p14:creationId xmlns:p14="http://schemas.microsoft.com/office/powerpoint/2010/main" val="25488515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Multi-Size </a:t>
            </a:r>
            <a:r>
              <a:rPr lang="en-US" b="1" dirty="0"/>
              <a:t>I</a:t>
            </a:r>
            <a:r>
              <a:rPr lang="en-US" b="1" dirty="0" smtClean="0"/>
              <a:t>mages (Live Resizing)</a:t>
            </a:r>
            <a:endParaRPr lang="en-US" dirty="0"/>
          </a:p>
        </p:txBody>
      </p:sp>
      <p:sp>
        <p:nvSpPr>
          <p:cNvPr id="3" name="Content Placeholder 2"/>
          <p:cNvSpPr>
            <a:spLocks noGrp="1"/>
          </p:cNvSpPr>
          <p:nvPr>
            <p:ph idx="1"/>
          </p:nvPr>
        </p:nvSpPr>
        <p:spPr/>
        <p:txBody>
          <a:bodyPr/>
          <a:lstStyle/>
          <a:p>
            <a:endParaRPr lang="en-US" dirty="0" smtClean="0"/>
          </a:p>
          <a:p>
            <a:r>
              <a:rPr lang="en-US" dirty="0" smtClean="0"/>
              <a:t>we </a:t>
            </a:r>
            <a:r>
              <a:rPr lang="en-US" dirty="0"/>
              <a:t>have assumed that the user knows the target size </a:t>
            </a:r>
            <a:r>
              <a:rPr lang="en-US" dirty="0" smtClean="0"/>
              <a:t>ahead of </a:t>
            </a:r>
            <a:r>
              <a:rPr lang="en-US" dirty="0"/>
              <a:t>time, but this might not be possible in some </a:t>
            </a:r>
            <a:r>
              <a:rPr lang="en-US" dirty="0" smtClean="0"/>
              <a:t>cases</a:t>
            </a:r>
          </a:p>
          <a:p>
            <a:r>
              <a:rPr lang="en-US" b="1" dirty="0" smtClean="0"/>
              <a:t>Example</a:t>
            </a:r>
            <a:r>
              <a:rPr lang="en-US" dirty="0" smtClean="0"/>
              <a:t>: web pages. Designer can’t know ahead of time at what resolution the page will be displayed.</a:t>
            </a:r>
          </a:p>
          <a:p>
            <a:r>
              <a:rPr lang="en-US" dirty="0" smtClean="0"/>
              <a:t>We would like to achieve “live” resizing</a:t>
            </a:r>
          </a:p>
        </p:txBody>
      </p:sp>
      <p:sp>
        <p:nvSpPr>
          <p:cNvPr id="4" name="Slide Number Placeholder 3"/>
          <p:cNvSpPr>
            <a:spLocks noGrp="1"/>
          </p:cNvSpPr>
          <p:nvPr>
            <p:ph type="sldNum" sz="quarter" idx="12"/>
          </p:nvPr>
        </p:nvSpPr>
        <p:spPr/>
        <p:txBody>
          <a:bodyPr/>
          <a:lstStyle/>
          <a:p>
            <a:fld id="{47E6ECF6-B6B3-4F75-98A7-26F7858A44E7}" type="slidenum">
              <a:rPr lang="en-US" smtClean="0"/>
              <a:t>30</a:t>
            </a:fld>
            <a:endParaRPr lang="en-US"/>
          </a:p>
        </p:txBody>
      </p:sp>
    </p:spTree>
    <p:extLst>
      <p:ext uri="{BB962C8B-B14F-4D97-AF65-F5344CB8AC3E}">
        <p14:creationId xmlns:p14="http://schemas.microsoft.com/office/powerpoint/2010/main" val="3171459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Multi-Size </a:t>
            </a:r>
            <a:r>
              <a:rPr lang="en-US" b="1" dirty="0"/>
              <a:t>I</a:t>
            </a:r>
            <a:r>
              <a:rPr lang="en-US" b="1" dirty="0" smtClean="0"/>
              <a:t>mages (Live </a:t>
            </a:r>
            <a:r>
              <a:rPr lang="en-US" b="1" dirty="0"/>
              <a:t>R</a:t>
            </a:r>
            <a:r>
              <a:rPr lang="en-US" b="1" dirty="0" smtClean="0"/>
              <a:t>esizing) – Cont.</a:t>
            </a:r>
            <a:endParaRPr lang="en-US" dirty="0"/>
          </a:p>
        </p:txBody>
      </p:sp>
      <p:sp>
        <p:nvSpPr>
          <p:cNvPr id="3" name="Content Placeholder 2"/>
          <p:cNvSpPr>
            <a:spLocks noGrp="1"/>
          </p:cNvSpPr>
          <p:nvPr>
            <p:ph idx="1"/>
          </p:nvPr>
        </p:nvSpPr>
        <p:spPr>
          <a:xfrm>
            <a:off x="457200" y="1772816"/>
            <a:ext cx="8229600" cy="4353347"/>
          </a:xfrm>
        </p:spPr>
        <p:txBody>
          <a:bodyPr>
            <a:normAutofit/>
          </a:bodyPr>
          <a:lstStyle/>
          <a:p>
            <a:r>
              <a:rPr lang="en-US" dirty="0"/>
              <a:t>To address this </a:t>
            </a:r>
            <a:r>
              <a:rPr lang="en-US" dirty="0" smtClean="0"/>
              <a:t>issue, we use a </a:t>
            </a:r>
            <a:r>
              <a:rPr lang="en-US" dirty="0"/>
              <a:t>representation of multi-size images that </a:t>
            </a:r>
            <a:r>
              <a:rPr lang="en-US" dirty="0" smtClean="0"/>
              <a:t>encodes an </a:t>
            </a:r>
            <a:r>
              <a:rPr lang="en-US" dirty="0"/>
              <a:t>entire range of </a:t>
            </a:r>
            <a:r>
              <a:rPr lang="en-US" dirty="0" smtClean="0"/>
              <a:t>retargeting. </a:t>
            </a:r>
            <a:r>
              <a:rPr lang="en-US" dirty="0"/>
              <a:t>This </a:t>
            </a:r>
            <a:r>
              <a:rPr lang="en-US" dirty="0" smtClean="0"/>
              <a:t>information has </a:t>
            </a:r>
            <a:r>
              <a:rPr lang="en-US" dirty="0"/>
              <a:t>a very low memory footprint, can be computed in a </a:t>
            </a:r>
            <a:r>
              <a:rPr lang="en-US" dirty="0" smtClean="0"/>
              <a:t>couple of </a:t>
            </a:r>
            <a:r>
              <a:rPr lang="en-US" dirty="0"/>
              <a:t>seconds as a </a:t>
            </a:r>
            <a:r>
              <a:rPr lang="en-US" b="1" dirty="0"/>
              <a:t>pre-processing step</a:t>
            </a:r>
            <a:r>
              <a:rPr lang="en-US" dirty="0"/>
              <a:t>, and allows the user to </a:t>
            </a:r>
            <a:r>
              <a:rPr lang="en-US" dirty="0" smtClean="0"/>
              <a:t>retarget an </a:t>
            </a:r>
            <a:r>
              <a:rPr lang="en-US" dirty="0"/>
              <a:t>image continuously in real time</a:t>
            </a:r>
            <a:r>
              <a:rPr lang="en-US" dirty="0" smtClean="0"/>
              <a:t>.</a:t>
            </a:r>
          </a:p>
          <a:p>
            <a:pPr marL="0" indent="0">
              <a:buNone/>
            </a:pPr>
            <a:endParaRPr lang="en-US" dirty="0" smtClean="0"/>
          </a:p>
          <a:p>
            <a:r>
              <a:rPr lang="en-US" dirty="0" smtClean="0"/>
              <a:t>This process takes a bit more time at first (pre- processing…), but after the first stage, the resizing will run in “real time”!</a:t>
            </a:r>
          </a:p>
          <a:p>
            <a:pPr marL="0" indent="0">
              <a:buNone/>
            </a:pP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31</a:t>
            </a:fld>
            <a:endParaRPr lang="en-US"/>
          </a:p>
        </p:txBody>
      </p:sp>
    </p:spTree>
    <p:extLst>
      <p:ext uri="{BB962C8B-B14F-4D97-AF65-F5344CB8AC3E}">
        <p14:creationId xmlns:p14="http://schemas.microsoft.com/office/powerpoint/2010/main" val="17529095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Multi-Size Images (Live </a:t>
            </a:r>
            <a:r>
              <a:rPr lang="en-US" b="1" dirty="0"/>
              <a:t>R</a:t>
            </a:r>
            <a:r>
              <a:rPr lang="en-US" b="1" dirty="0" smtClean="0"/>
              <a:t>esizing</a:t>
            </a:r>
            <a:r>
              <a:rPr lang="en-US" b="1" dirty="0"/>
              <a:t>) – </a:t>
            </a:r>
            <a:r>
              <a:rPr lang="en-US" b="1" dirty="0" smtClean="0"/>
              <a:t>Cont</a:t>
            </a:r>
            <a:r>
              <a:rPr lang="en-US" b="1" dirty="0"/>
              <a:t>.</a:t>
            </a:r>
            <a:endParaRPr lang="en-US" dirty="0"/>
          </a:p>
        </p:txBody>
      </p:sp>
      <p:sp>
        <p:nvSpPr>
          <p:cNvPr id="3" name="Content Placeholder 2"/>
          <p:cNvSpPr>
            <a:spLocks noGrp="1"/>
          </p:cNvSpPr>
          <p:nvPr>
            <p:ph idx="1"/>
          </p:nvPr>
        </p:nvSpPr>
        <p:spPr/>
        <p:txBody>
          <a:bodyPr/>
          <a:lstStyle/>
          <a:p>
            <a:r>
              <a:rPr lang="en-US" dirty="0" smtClean="0"/>
              <a:t>Every pixel, except of its “energy”, will also hold the index of the seam that will (potentially) remove it.</a:t>
            </a:r>
          </a:p>
          <a:p>
            <a:r>
              <a:rPr lang="en-US" dirty="0" smtClean="0"/>
              <a:t>The user then resizes the image, and only the relevant pixels will remain.</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32</a:t>
            </a:fld>
            <a:endParaRPr lang="en-US"/>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3356992"/>
            <a:ext cx="4559955" cy="2738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09060" y="4185954"/>
            <a:ext cx="1800493" cy="923330"/>
          </a:xfrm>
          <a:prstGeom prst="rect">
            <a:avLst/>
          </a:prstGeom>
          <a:noFill/>
        </p:spPr>
        <p:txBody>
          <a:bodyPr wrap="none" rtlCol="0">
            <a:spAutoFit/>
          </a:bodyPr>
          <a:lstStyle/>
          <a:p>
            <a:pPr algn="ctr"/>
            <a:r>
              <a:rPr lang="en-US" b="1" dirty="0" smtClean="0"/>
              <a:t>next seams </a:t>
            </a:r>
          </a:p>
          <a:p>
            <a:pPr algn="ctr"/>
            <a:r>
              <a:rPr lang="en-US" b="1" dirty="0"/>
              <a:t>t</a:t>
            </a:r>
            <a:r>
              <a:rPr lang="en-US" b="1" dirty="0" smtClean="0"/>
              <a:t>o be removed, </a:t>
            </a:r>
          </a:p>
          <a:p>
            <a:pPr algn="ctr"/>
            <a:r>
              <a:rPr lang="en-US" b="1" dirty="0"/>
              <a:t>i</a:t>
            </a:r>
            <a:r>
              <a:rPr lang="en-US" b="1" dirty="0" smtClean="0"/>
              <a:t>n red </a:t>
            </a:r>
            <a:endParaRPr lang="en-US" b="1" dirty="0"/>
          </a:p>
        </p:txBody>
      </p:sp>
      <p:sp>
        <p:nvSpPr>
          <p:cNvPr id="6" name="Bent-Up Arrow 5"/>
          <p:cNvSpPr/>
          <p:nvPr/>
        </p:nvSpPr>
        <p:spPr>
          <a:xfrm rot="5400000">
            <a:off x="1406406" y="4820997"/>
            <a:ext cx="360039" cy="83085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2119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Modifications</a:t>
            </a:r>
            <a:endParaRPr lang="en-US" dirty="0"/>
          </a:p>
        </p:txBody>
      </p:sp>
      <p:sp>
        <p:nvSpPr>
          <p:cNvPr id="3" name="Content Placeholder 2"/>
          <p:cNvSpPr>
            <a:spLocks noGrp="1"/>
          </p:cNvSpPr>
          <p:nvPr>
            <p:ph idx="1"/>
          </p:nvPr>
        </p:nvSpPr>
        <p:spPr/>
        <p:txBody>
          <a:bodyPr/>
          <a:lstStyle/>
          <a:p>
            <a:endParaRPr lang="en-US" dirty="0" smtClean="0"/>
          </a:p>
          <a:p>
            <a:r>
              <a:rPr lang="en-US" dirty="0"/>
              <a:t>A problem may arise – since our main concern is to find the “best seam” energy wise,  it’s possible that removing such a seam (so called) </a:t>
            </a:r>
            <a:r>
              <a:rPr lang="en-US" b="1" dirty="0"/>
              <a:t>adds </a:t>
            </a:r>
            <a:r>
              <a:rPr lang="en-US" dirty="0"/>
              <a:t>new energy to the image</a:t>
            </a:r>
            <a:r>
              <a:rPr lang="en-US" dirty="0" smtClean="0"/>
              <a:t>!</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33</a:t>
            </a:fld>
            <a:endParaRPr lang="en-US"/>
          </a:p>
        </p:txBody>
      </p:sp>
    </p:spTree>
    <p:extLst>
      <p:ext uri="{BB962C8B-B14F-4D97-AF65-F5344CB8AC3E}">
        <p14:creationId xmlns:p14="http://schemas.microsoft.com/office/powerpoint/2010/main" val="2480973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Energy  - Seam </a:t>
            </a:r>
            <a:r>
              <a:rPr lang="en-US" dirty="0"/>
              <a:t>C</a:t>
            </a:r>
            <a:r>
              <a:rPr lang="en-US" dirty="0" smtClean="0"/>
              <a:t>arving Modification</a:t>
            </a:r>
            <a:endParaRPr lang="en-US" dirty="0"/>
          </a:p>
        </p:txBody>
      </p:sp>
      <p:sp>
        <p:nvSpPr>
          <p:cNvPr id="3" name="Content Placeholder 2"/>
          <p:cNvSpPr>
            <a:spLocks noGrp="1"/>
          </p:cNvSpPr>
          <p:nvPr>
            <p:ph idx="1"/>
          </p:nvPr>
        </p:nvSpPr>
        <p:spPr>
          <a:xfrm>
            <a:off x="457200" y="1600200"/>
            <a:ext cx="8229600" cy="4781128"/>
          </a:xfrm>
        </p:spPr>
        <p:txBody>
          <a:bodyPr>
            <a:normAutofit/>
          </a:bodyPr>
          <a:lstStyle/>
          <a:p>
            <a:pPr marL="0" indent="0">
              <a:buNone/>
            </a:pPr>
            <a:endParaRPr lang="en-US" dirty="0" smtClean="0"/>
          </a:p>
          <a:p>
            <a:pPr marL="0" indent="0">
              <a:buNone/>
            </a:pPr>
            <a:endParaRPr lang="en-US" dirty="0"/>
          </a:p>
          <a:p>
            <a:pPr marL="0" indent="0">
              <a:buNone/>
            </a:pPr>
            <a:endParaRPr lang="en-US" dirty="0"/>
          </a:p>
          <a:p>
            <a:endParaRPr lang="en-US" dirty="0" smtClean="0"/>
          </a:p>
          <a:p>
            <a:pPr marL="0" indent="0">
              <a:buNone/>
            </a:pPr>
            <a:endParaRPr lang="en-US" dirty="0"/>
          </a:p>
          <a:p>
            <a:endParaRPr lang="en-US" dirty="0" smtClean="0"/>
          </a:p>
          <a:p>
            <a:endParaRPr lang="en-US" dirty="0"/>
          </a:p>
          <a:p>
            <a:pPr marL="0" indent="0">
              <a:buNone/>
            </a:pPr>
            <a:endParaRPr lang="en-US" dirty="0" smtClean="0"/>
          </a:p>
          <a:p>
            <a:r>
              <a:rPr lang="en-US" dirty="0" smtClean="0"/>
              <a:t>Our algorithm is not sensitive to such problems… can we fix this?</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34</a:t>
            </a:fld>
            <a:endParaRPr lang="en-US"/>
          </a:p>
        </p:txBody>
      </p:sp>
      <p:pic>
        <p:nvPicPr>
          <p:cNvPr id="22530" name="Picture 2" descr="C:\Users\Admin\Desktop\wo improve vs w improve\tumblr_089685dd34643d144bc5b57066abdbd7_77f7d7fe_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491849"/>
            <a:ext cx="22479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Admin\Desktop\wo improve vs w improve\old ki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196" y="2443336"/>
            <a:ext cx="1485900" cy="22098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a:off x="6273316" y="2659360"/>
            <a:ext cx="288032" cy="7200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713748" y="4243536"/>
            <a:ext cx="288032" cy="7200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824500" y="4099520"/>
            <a:ext cx="288032" cy="7200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855452" y="3595464"/>
            <a:ext cx="288032" cy="7200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Notched Right Arrow 6"/>
          <p:cNvSpPr/>
          <p:nvPr/>
        </p:nvSpPr>
        <p:spPr>
          <a:xfrm>
            <a:off x="3635896" y="3861048"/>
            <a:ext cx="136815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p:cNvSpPr txBox="1">
            <a:spLocks/>
          </p:cNvSpPr>
          <p:nvPr/>
        </p:nvSpPr>
        <p:spPr>
          <a:xfrm>
            <a:off x="467544" y="1590886"/>
            <a:ext cx="5184576" cy="38543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Font typeface="Arial" pitchFamily="34" charset="0"/>
              <a:buNone/>
            </a:pPr>
            <a:endParaRPr lang="en-US" dirty="0" smtClean="0"/>
          </a:p>
          <a:p>
            <a:pPr marL="0" indent="0">
              <a:buFont typeface="Arial" pitchFamily="34" charset="0"/>
              <a:buNone/>
            </a:pPr>
            <a:endParaRPr lang="en-US" dirty="0" smtClean="0"/>
          </a:p>
          <a:p>
            <a:pPr marL="0" indent="0">
              <a:buFont typeface="Arial" pitchFamily="34" charset="0"/>
              <a:buNone/>
            </a:pPr>
            <a:endParaRPr lang="en-US" dirty="0" smtClean="0"/>
          </a:p>
          <a:p>
            <a:endParaRPr lang="en-US" dirty="0" smtClean="0"/>
          </a:p>
          <a:p>
            <a:pPr marL="0" indent="0">
              <a:buFont typeface="Arial" pitchFamily="34" charset="0"/>
              <a:buNone/>
            </a:pPr>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smtClean="0"/>
          </a:p>
          <a:p>
            <a:pPr marL="0" indent="0">
              <a:buFont typeface="Arial" pitchFamily="34" charset="0"/>
              <a:buNone/>
            </a:pPr>
            <a:endParaRPr lang="en-US" dirty="0" smtClean="0"/>
          </a:p>
          <a:p>
            <a:pPr marL="0" indent="0">
              <a:buFont typeface="Arial" pitchFamily="34" charset="0"/>
              <a:buNone/>
            </a:pPr>
            <a:endParaRPr lang="en-US" dirty="0" smtClean="0"/>
          </a:p>
          <a:p>
            <a:pPr marL="0" indent="0">
              <a:buFont typeface="Arial" pitchFamily="34" charset="0"/>
              <a:buNone/>
            </a:pPr>
            <a:endParaRPr lang="en-US" dirty="0" smtClean="0"/>
          </a:p>
          <a:p>
            <a:pPr marL="0" indent="0">
              <a:buFont typeface="Arial" pitchFamily="34" charset="0"/>
              <a:buNone/>
            </a:pPr>
            <a:endParaRPr lang="en-US" dirty="0" smtClean="0"/>
          </a:p>
          <a:p>
            <a:pPr marL="0" indent="0">
              <a:buFont typeface="Arial" pitchFamily="34" charset="0"/>
              <a:buNone/>
            </a:pPr>
            <a:endParaRPr lang="en-US" dirty="0" smtClean="0"/>
          </a:p>
          <a:p>
            <a:pPr marL="0" indent="0">
              <a:buFont typeface="Arial" pitchFamily="34" charset="0"/>
              <a:buNone/>
            </a:pPr>
            <a:endParaRPr lang="en-US" dirty="0" smtClean="0"/>
          </a:p>
          <a:p>
            <a:pPr marL="0" indent="0">
              <a:buFont typeface="Arial" pitchFamily="34" charset="0"/>
              <a:buNone/>
            </a:pPr>
            <a:endParaRPr lang="en-US" dirty="0"/>
          </a:p>
        </p:txBody>
      </p:sp>
      <p:pic>
        <p:nvPicPr>
          <p:cNvPr id="15" name="Picture 2" descr="C:\Users\Admin\Desktop\wo improve vs w improve\tumblr_089685dd34643d144bc5b57066abdbd7_77f7d7fe_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952" y="2482535"/>
            <a:ext cx="22479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4456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Energy – Cont.</a:t>
            </a:r>
            <a:endParaRPr lang="en-US" dirty="0"/>
          </a:p>
        </p:txBody>
      </p:sp>
      <p:sp>
        <p:nvSpPr>
          <p:cNvPr id="3" name="Content Placeholder 2"/>
          <p:cNvSpPr>
            <a:spLocks noGrp="1"/>
          </p:cNvSpPr>
          <p:nvPr>
            <p:ph idx="1"/>
          </p:nvPr>
        </p:nvSpPr>
        <p:spPr/>
        <p:txBody>
          <a:bodyPr/>
          <a:lstStyle/>
          <a:p>
            <a:r>
              <a:rPr lang="en-US" dirty="0" smtClean="0"/>
              <a:t>The forward energy modification was suggested by Rubinstein, Shamir and </a:t>
            </a:r>
            <a:r>
              <a:rPr lang="en-US" dirty="0" err="1" smtClean="0"/>
              <a:t>Avidan</a:t>
            </a:r>
            <a:r>
              <a:rPr lang="en-US" dirty="0" smtClean="0"/>
              <a:t> (2008)</a:t>
            </a:r>
          </a:p>
          <a:p>
            <a:r>
              <a:rPr lang="en-US" dirty="0" smtClean="0"/>
              <a:t>It can be added “on top” of the basic energy calculation we reviewed earlier</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35</a:t>
            </a:fld>
            <a:endParaRPr lang="en-US"/>
          </a:p>
        </p:txBody>
      </p:sp>
      <p:pic>
        <p:nvPicPr>
          <p:cNvPr id="23554" name="Picture 2" descr="C:\Users\Admin\Desktop\wo improve vs w improve\tumblr_089685dd34643d144bc5b57066abdbd7_77f7d7fe_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573016"/>
            <a:ext cx="22479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descr="C:\Users\Admin\Desktop\wo improve vs w improve\kid n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3552676"/>
            <a:ext cx="1485900" cy="2209800"/>
          </a:xfrm>
          <a:prstGeom prst="rect">
            <a:avLst/>
          </a:prstGeom>
          <a:noFill/>
          <a:extLst>
            <a:ext uri="{909E8E84-426E-40DD-AFC4-6F175D3DCCD1}">
              <a14:hiddenFill xmlns:a14="http://schemas.microsoft.com/office/drawing/2010/main">
                <a:solidFill>
                  <a:srgbClr val="FFFFFF"/>
                </a:solidFill>
              </a14:hiddenFill>
            </a:ext>
          </a:extLst>
        </p:spPr>
      </p:pic>
      <p:sp>
        <p:nvSpPr>
          <p:cNvPr id="7" name="Notched Right Arrow 6"/>
          <p:cNvSpPr/>
          <p:nvPr/>
        </p:nvSpPr>
        <p:spPr>
          <a:xfrm>
            <a:off x="3779912" y="4437112"/>
            <a:ext cx="136815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5042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595" y="-243408"/>
            <a:ext cx="8229600" cy="1600200"/>
          </a:xfrm>
        </p:spPr>
        <p:txBody>
          <a:bodyPr/>
          <a:lstStyle/>
          <a:p>
            <a:r>
              <a:rPr lang="en-US" dirty="0" smtClean="0"/>
              <a:t>Forward Energy – Cont.</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36</a:t>
            </a:fld>
            <a:endParaRPr lang="en-US"/>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628800"/>
            <a:ext cx="4119041" cy="2485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4150331"/>
            <a:ext cx="6257495"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9842" y="5589240"/>
            <a:ext cx="5563755" cy="94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Notched Right Arrow 4"/>
          <p:cNvSpPr/>
          <p:nvPr/>
        </p:nvSpPr>
        <p:spPr>
          <a:xfrm rot="5400000">
            <a:off x="4059027" y="5203366"/>
            <a:ext cx="665906" cy="14401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63988" y="4961996"/>
            <a:ext cx="2845651" cy="646331"/>
          </a:xfrm>
          <a:prstGeom prst="rect">
            <a:avLst/>
          </a:prstGeom>
          <a:noFill/>
        </p:spPr>
        <p:txBody>
          <a:bodyPr wrap="none" rtlCol="0">
            <a:spAutoFit/>
          </a:bodyPr>
          <a:lstStyle/>
          <a:p>
            <a:pPr algn="ctr"/>
            <a:r>
              <a:rPr lang="en-US" b="1" dirty="0"/>
              <a:t>m</a:t>
            </a:r>
            <a:r>
              <a:rPr lang="en-US" b="1" dirty="0" smtClean="0"/>
              <a:t>odified dynamic </a:t>
            </a:r>
          </a:p>
          <a:p>
            <a:pPr algn="ctr"/>
            <a:r>
              <a:rPr lang="en-US" b="1" dirty="0"/>
              <a:t>p</a:t>
            </a:r>
            <a:r>
              <a:rPr lang="en-US" b="1" dirty="0" smtClean="0"/>
              <a:t>rogramming calculation</a:t>
            </a:r>
            <a:endParaRPr lang="en-US" b="1" dirty="0"/>
          </a:p>
        </p:txBody>
      </p:sp>
    </p:spTree>
    <p:extLst>
      <p:ext uri="{BB962C8B-B14F-4D97-AF65-F5344CB8AC3E}">
        <p14:creationId xmlns:p14="http://schemas.microsoft.com/office/powerpoint/2010/main" val="11017813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Later Works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err="1"/>
              <a:t>Panozzo</a:t>
            </a:r>
            <a:r>
              <a:rPr lang="en-US" dirty="0"/>
              <a:t> </a:t>
            </a:r>
            <a:r>
              <a:rPr lang="en-US" dirty="0" smtClean="0"/>
              <a:t>et al. (</a:t>
            </a:r>
            <a:r>
              <a:rPr lang="en-US" dirty="0"/>
              <a:t>Robust Image Retargeting via Axis-Aligned </a:t>
            </a:r>
            <a:r>
              <a:rPr lang="en-US" dirty="0" smtClean="0"/>
              <a:t>Deformation, 2012)</a:t>
            </a:r>
          </a:p>
          <a:p>
            <a:r>
              <a:rPr lang="en-US" dirty="0" smtClean="0"/>
              <a:t>The </a:t>
            </a:r>
            <a:r>
              <a:rPr lang="en-US" dirty="0"/>
              <a:t>work focuses on continuous </a:t>
            </a:r>
            <a:r>
              <a:rPr lang="en-US" dirty="0" smtClean="0"/>
              <a:t>retargeting</a:t>
            </a:r>
            <a:endParaRPr lang="he-IL" dirty="0" smtClean="0"/>
          </a:p>
          <a:p>
            <a:r>
              <a:rPr lang="en-US" dirty="0" smtClean="0"/>
              <a:t>In contrast so “seam – carving”, the suggested approach doesn’t look for seams to “remove”, rather tries to warp the image as less as possible in the “important” parts, and allows more warping in “unimportant” parts.</a:t>
            </a:r>
          </a:p>
          <a:p>
            <a:r>
              <a:rPr lang="en-US" dirty="0" smtClean="0"/>
              <a:t>Results usually look smoother, but sometimes carving might be preferable (object removal for example)</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37</a:t>
            </a:fld>
            <a:endParaRPr lang="en-US"/>
          </a:p>
        </p:txBody>
      </p:sp>
    </p:spTree>
    <p:extLst>
      <p:ext uri="{BB962C8B-B14F-4D97-AF65-F5344CB8AC3E}">
        <p14:creationId xmlns:p14="http://schemas.microsoft.com/office/powerpoint/2010/main" val="10112523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59432"/>
            <a:ext cx="8229600" cy="1600200"/>
          </a:xfrm>
        </p:spPr>
        <p:txBody>
          <a:bodyPr/>
          <a:lstStyle/>
          <a:p>
            <a:r>
              <a:rPr lang="en-US" dirty="0" smtClean="0"/>
              <a:t>Later Works – Cont.</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38</a:t>
            </a:fld>
            <a:endParaRPr lang="en-US"/>
          </a:p>
        </p:txBody>
      </p:sp>
      <p:pic>
        <p:nvPicPr>
          <p:cNvPr id="25602" name="Picture 2" descr="C:\Users\Admin\Desktop\vs weber\JapenessHous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636913"/>
            <a:ext cx="3766709" cy="2376264"/>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C:\Users\Admin\Desktop\vs weber\JapenessHouse_0.50_i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1278646"/>
            <a:ext cx="2018199" cy="254639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C:\Users\Admin\Desktop\vs weber\my japane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0202" y="4077072"/>
            <a:ext cx="2034093" cy="2566453"/>
          </a:xfrm>
          <a:prstGeom prst="rect">
            <a:avLst/>
          </a:prstGeom>
          <a:noFill/>
          <a:extLst>
            <a:ext uri="{909E8E84-426E-40DD-AFC4-6F175D3DCCD1}">
              <a14:hiddenFill xmlns:a14="http://schemas.microsoft.com/office/drawing/2010/main">
                <a:solidFill>
                  <a:srgbClr val="FFFFFF"/>
                </a:solidFill>
              </a14:hiddenFill>
            </a:ext>
          </a:extLst>
        </p:spPr>
      </p:pic>
      <p:sp>
        <p:nvSpPr>
          <p:cNvPr id="9" name="Notched Right Arrow 8"/>
          <p:cNvSpPr/>
          <p:nvPr/>
        </p:nvSpPr>
        <p:spPr>
          <a:xfrm>
            <a:off x="4263738" y="4605373"/>
            <a:ext cx="102834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p:cNvSpPr/>
          <p:nvPr/>
        </p:nvSpPr>
        <p:spPr>
          <a:xfrm>
            <a:off x="4263738" y="2780928"/>
            <a:ext cx="102834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420321" y="2267581"/>
            <a:ext cx="1717137" cy="369332"/>
          </a:xfrm>
          <a:prstGeom prst="rect">
            <a:avLst/>
          </a:prstGeom>
          <a:noFill/>
        </p:spPr>
        <p:txBody>
          <a:bodyPr wrap="none" rtlCol="0">
            <a:spAutoFit/>
          </a:bodyPr>
          <a:lstStyle/>
          <a:p>
            <a:r>
              <a:rPr lang="en-US" b="1" dirty="0"/>
              <a:t>o</a:t>
            </a:r>
            <a:r>
              <a:rPr lang="en-US" b="1" dirty="0" smtClean="0"/>
              <a:t>riginal image</a:t>
            </a:r>
            <a:endParaRPr lang="en-US" b="1" dirty="0"/>
          </a:p>
        </p:txBody>
      </p:sp>
      <p:sp>
        <p:nvSpPr>
          <p:cNvPr id="7" name="TextBox 6"/>
          <p:cNvSpPr txBox="1"/>
          <p:nvPr/>
        </p:nvSpPr>
        <p:spPr>
          <a:xfrm>
            <a:off x="4229760" y="1997617"/>
            <a:ext cx="1146469" cy="646331"/>
          </a:xfrm>
          <a:prstGeom prst="rect">
            <a:avLst/>
          </a:prstGeom>
          <a:noFill/>
        </p:spPr>
        <p:txBody>
          <a:bodyPr wrap="none" rtlCol="0">
            <a:spAutoFit/>
          </a:bodyPr>
          <a:lstStyle/>
          <a:p>
            <a:pPr algn="ctr"/>
            <a:r>
              <a:rPr lang="en-US" b="1" dirty="0" err="1"/>
              <a:t>Panozzo</a:t>
            </a:r>
            <a:r>
              <a:rPr lang="en-US" dirty="0"/>
              <a:t> </a:t>
            </a:r>
            <a:endParaRPr lang="en-US" b="1" dirty="0" smtClean="0"/>
          </a:p>
          <a:p>
            <a:pPr algn="ctr"/>
            <a:r>
              <a:rPr lang="en-US" b="1" dirty="0"/>
              <a:t>e</a:t>
            </a:r>
            <a:r>
              <a:rPr lang="en-US" b="1" dirty="0" smtClean="0"/>
              <a:t>t al.</a:t>
            </a:r>
            <a:endParaRPr lang="en-US" b="1" dirty="0"/>
          </a:p>
        </p:txBody>
      </p:sp>
      <p:sp>
        <p:nvSpPr>
          <p:cNvPr id="13" name="TextBox 12"/>
          <p:cNvSpPr txBox="1"/>
          <p:nvPr/>
        </p:nvSpPr>
        <p:spPr>
          <a:xfrm>
            <a:off x="4301757" y="5008268"/>
            <a:ext cx="1031051" cy="646331"/>
          </a:xfrm>
          <a:prstGeom prst="rect">
            <a:avLst/>
          </a:prstGeom>
          <a:noFill/>
        </p:spPr>
        <p:txBody>
          <a:bodyPr wrap="none" rtlCol="0">
            <a:spAutoFit/>
          </a:bodyPr>
          <a:lstStyle/>
          <a:p>
            <a:pPr algn="ctr"/>
            <a:r>
              <a:rPr lang="en-US" b="1" dirty="0" smtClean="0"/>
              <a:t>Seam </a:t>
            </a:r>
          </a:p>
          <a:p>
            <a:pPr algn="ctr"/>
            <a:r>
              <a:rPr lang="en-US" b="1" dirty="0" smtClean="0"/>
              <a:t>Carving</a:t>
            </a:r>
            <a:endParaRPr lang="en-US" b="1" dirty="0"/>
          </a:p>
        </p:txBody>
      </p:sp>
    </p:spTree>
    <p:extLst>
      <p:ext uri="{BB962C8B-B14F-4D97-AF65-F5344CB8AC3E}">
        <p14:creationId xmlns:p14="http://schemas.microsoft.com/office/powerpoint/2010/main" val="38784234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59432"/>
            <a:ext cx="8229600" cy="1600200"/>
          </a:xfrm>
        </p:spPr>
        <p:txBody>
          <a:bodyPr/>
          <a:lstStyle/>
          <a:p>
            <a:r>
              <a:rPr lang="en-US" dirty="0" smtClean="0"/>
              <a:t>Later </a:t>
            </a:r>
            <a:r>
              <a:rPr lang="en-US" dirty="0"/>
              <a:t>W</a:t>
            </a:r>
            <a:r>
              <a:rPr lang="en-US" dirty="0" smtClean="0"/>
              <a:t>orks – Cont.</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39</a:t>
            </a:fld>
            <a:endParaRPr lang="en-US"/>
          </a:p>
        </p:txBody>
      </p:sp>
      <p:sp>
        <p:nvSpPr>
          <p:cNvPr id="9" name="Notched Right Arrow 8"/>
          <p:cNvSpPr/>
          <p:nvPr/>
        </p:nvSpPr>
        <p:spPr>
          <a:xfrm>
            <a:off x="4263738" y="4605373"/>
            <a:ext cx="102834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p:cNvSpPr/>
          <p:nvPr/>
        </p:nvSpPr>
        <p:spPr>
          <a:xfrm>
            <a:off x="4263738" y="2780928"/>
            <a:ext cx="102834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420321" y="2267581"/>
            <a:ext cx="1717137" cy="369332"/>
          </a:xfrm>
          <a:prstGeom prst="rect">
            <a:avLst/>
          </a:prstGeom>
          <a:noFill/>
        </p:spPr>
        <p:txBody>
          <a:bodyPr wrap="none" rtlCol="0">
            <a:spAutoFit/>
          </a:bodyPr>
          <a:lstStyle/>
          <a:p>
            <a:r>
              <a:rPr lang="en-US" b="1" dirty="0"/>
              <a:t>o</a:t>
            </a:r>
            <a:r>
              <a:rPr lang="en-US" b="1" dirty="0" smtClean="0"/>
              <a:t>riginal image</a:t>
            </a:r>
            <a:endParaRPr lang="en-US" b="1" dirty="0"/>
          </a:p>
        </p:txBody>
      </p:sp>
      <p:sp>
        <p:nvSpPr>
          <p:cNvPr id="7" name="TextBox 6"/>
          <p:cNvSpPr txBox="1"/>
          <p:nvPr/>
        </p:nvSpPr>
        <p:spPr>
          <a:xfrm>
            <a:off x="4229760" y="1997617"/>
            <a:ext cx="1146469" cy="646331"/>
          </a:xfrm>
          <a:prstGeom prst="rect">
            <a:avLst/>
          </a:prstGeom>
          <a:noFill/>
        </p:spPr>
        <p:txBody>
          <a:bodyPr wrap="none" rtlCol="0">
            <a:spAutoFit/>
          </a:bodyPr>
          <a:lstStyle/>
          <a:p>
            <a:pPr algn="ctr"/>
            <a:r>
              <a:rPr lang="en-US" b="1" dirty="0" err="1"/>
              <a:t>Panozzo</a:t>
            </a:r>
            <a:r>
              <a:rPr lang="en-US" dirty="0"/>
              <a:t> </a:t>
            </a:r>
            <a:endParaRPr lang="en-US" dirty="0" smtClean="0"/>
          </a:p>
          <a:p>
            <a:pPr algn="ctr"/>
            <a:r>
              <a:rPr lang="en-US" b="1" dirty="0"/>
              <a:t>e</a:t>
            </a:r>
            <a:r>
              <a:rPr lang="en-US" b="1" dirty="0" smtClean="0"/>
              <a:t>t al.</a:t>
            </a:r>
            <a:endParaRPr lang="en-US" b="1" dirty="0"/>
          </a:p>
        </p:txBody>
      </p:sp>
      <p:sp>
        <p:nvSpPr>
          <p:cNvPr id="13" name="TextBox 12"/>
          <p:cNvSpPr txBox="1"/>
          <p:nvPr/>
        </p:nvSpPr>
        <p:spPr>
          <a:xfrm>
            <a:off x="4301757" y="5008268"/>
            <a:ext cx="1031051" cy="646331"/>
          </a:xfrm>
          <a:prstGeom prst="rect">
            <a:avLst/>
          </a:prstGeom>
          <a:noFill/>
        </p:spPr>
        <p:txBody>
          <a:bodyPr wrap="none" rtlCol="0">
            <a:spAutoFit/>
          </a:bodyPr>
          <a:lstStyle/>
          <a:p>
            <a:pPr algn="ctr"/>
            <a:r>
              <a:rPr lang="en-US" b="1" dirty="0" smtClean="0"/>
              <a:t>Seam </a:t>
            </a:r>
          </a:p>
          <a:p>
            <a:pPr algn="ctr"/>
            <a:r>
              <a:rPr lang="en-US" b="1" dirty="0" smtClean="0"/>
              <a:t>Carving</a:t>
            </a:r>
            <a:endParaRPr lang="en-US" b="1" dirty="0"/>
          </a:p>
        </p:txBody>
      </p:sp>
      <p:pic>
        <p:nvPicPr>
          <p:cNvPr id="26626" name="Picture 2" descr="C:\Users\Admin\Desktop\vs weber\Sanfrancisc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171" y="2620804"/>
            <a:ext cx="3833435" cy="2687897"/>
          </a:xfrm>
          <a:prstGeom prst="rect">
            <a:avLst/>
          </a:prstGeom>
          <a:noFill/>
          <a:extLst>
            <a:ext uri="{909E8E84-426E-40DD-AFC4-6F175D3DCCD1}">
              <a14:hiddenFill xmlns:a14="http://schemas.microsoft.com/office/drawing/2010/main">
                <a:solidFill>
                  <a:srgbClr val="FFFFFF"/>
                </a:solidFill>
              </a14:hiddenFill>
            </a:ext>
          </a:extLst>
        </p:spPr>
      </p:pic>
      <p:pic>
        <p:nvPicPr>
          <p:cNvPr id="26627" name="Picture 3" descr="C:\Users\Admin\Desktop\vs weber\Sanfrancisco_0.75_i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0202" y="1436938"/>
            <a:ext cx="2644698" cy="2472517"/>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C:\Users\Admin\Desktop\vs weber\my sanfransisc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0203" y="4095174"/>
            <a:ext cx="2644698" cy="2472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523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xample - phones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132856"/>
            <a:ext cx="173355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1987992"/>
            <a:ext cx="1949375" cy="3650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990249" y="1618660"/>
            <a:ext cx="1133644" cy="369332"/>
          </a:xfrm>
          <a:prstGeom prst="rect">
            <a:avLst/>
          </a:prstGeom>
          <a:noFill/>
        </p:spPr>
        <p:txBody>
          <a:bodyPr wrap="none" rtlCol="0">
            <a:spAutoFit/>
          </a:bodyPr>
          <a:lstStyle/>
          <a:p>
            <a:r>
              <a:rPr lang="en-US" b="1" dirty="0" smtClean="0"/>
              <a:t>cropping</a:t>
            </a:r>
            <a:endParaRPr lang="en-US" b="1" dirty="0"/>
          </a:p>
        </p:txBody>
      </p:sp>
      <p:sp>
        <p:nvSpPr>
          <p:cNvPr id="8" name="TextBox 7"/>
          <p:cNvSpPr txBox="1"/>
          <p:nvPr/>
        </p:nvSpPr>
        <p:spPr>
          <a:xfrm>
            <a:off x="1199545" y="1763524"/>
            <a:ext cx="928459" cy="369332"/>
          </a:xfrm>
          <a:prstGeom prst="rect">
            <a:avLst/>
          </a:prstGeom>
          <a:noFill/>
        </p:spPr>
        <p:txBody>
          <a:bodyPr wrap="none" rtlCol="0">
            <a:spAutoFit/>
          </a:bodyPr>
          <a:lstStyle/>
          <a:p>
            <a:r>
              <a:rPr lang="en-US" b="1" dirty="0" smtClean="0"/>
              <a:t>scaling</a:t>
            </a:r>
            <a:endParaRPr lang="en-US" b="1" dirty="0"/>
          </a:p>
        </p:txBody>
      </p:sp>
      <p:sp>
        <p:nvSpPr>
          <p:cNvPr id="5" name="Slide Number Placeholder 4"/>
          <p:cNvSpPr>
            <a:spLocks noGrp="1"/>
          </p:cNvSpPr>
          <p:nvPr>
            <p:ph type="sldNum" sz="quarter" idx="12"/>
          </p:nvPr>
        </p:nvSpPr>
        <p:spPr/>
        <p:txBody>
          <a:bodyPr/>
          <a:lstStyle/>
          <a:p>
            <a:fld id="{47E6ECF6-B6B3-4F75-98A7-26F7858A44E7}" type="slidenum">
              <a:rPr lang="en-US" smtClean="0"/>
              <a:t>4</a:t>
            </a:fld>
            <a:endParaRPr lang="en-US"/>
          </a:p>
        </p:txBody>
      </p:sp>
      <p:pic>
        <p:nvPicPr>
          <p:cNvPr id="1030" name="Picture 6" descr="C:\Users\Admin\Pictures\Man-Silhouett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2132856"/>
            <a:ext cx="2232248" cy="13928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Users\Admin\Pictures\Man-Silhouett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2939" y="2679292"/>
            <a:ext cx="1586855" cy="990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Users\Admin\Pictures\Man-Silhouette.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543" r="11393"/>
          <a:stretch/>
        </p:blipFill>
        <p:spPr bwMode="auto">
          <a:xfrm>
            <a:off x="6669293" y="2477942"/>
            <a:ext cx="1787236" cy="13928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821443" y="1631253"/>
            <a:ext cx="1717137" cy="369332"/>
          </a:xfrm>
          <a:prstGeom prst="rect">
            <a:avLst/>
          </a:prstGeom>
          <a:noFill/>
        </p:spPr>
        <p:txBody>
          <a:bodyPr wrap="none" rtlCol="0">
            <a:spAutoFit/>
          </a:bodyPr>
          <a:lstStyle/>
          <a:p>
            <a:r>
              <a:rPr lang="en-US" b="1" dirty="0"/>
              <a:t>o</a:t>
            </a:r>
            <a:r>
              <a:rPr lang="en-US" b="1" dirty="0" smtClean="0"/>
              <a:t>riginal image</a:t>
            </a:r>
            <a:endParaRPr lang="en-US" b="1" dirty="0"/>
          </a:p>
        </p:txBody>
      </p:sp>
    </p:spTree>
    <p:extLst>
      <p:ext uri="{BB962C8B-B14F-4D97-AF65-F5344CB8AC3E}">
        <p14:creationId xmlns:p14="http://schemas.microsoft.com/office/powerpoint/2010/main" val="21407009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800100"/>
            <a:ext cx="8229600" cy="1600200"/>
          </a:xfrm>
        </p:spPr>
        <p:txBody>
          <a:bodyPr/>
          <a:lstStyle/>
          <a:p>
            <a:r>
              <a:rPr lang="en-US" dirty="0" smtClean="0"/>
              <a:t>Later Works – Cont.</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40</a:t>
            </a:fld>
            <a:endParaRPr lang="en-US"/>
          </a:p>
        </p:txBody>
      </p:sp>
      <p:sp>
        <p:nvSpPr>
          <p:cNvPr id="9" name="Notched Right Arrow 8"/>
          <p:cNvSpPr/>
          <p:nvPr/>
        </p:nvSpPr>
        <p:spPr>
          <a:xfrm>
            <a:off x="4263738" y="4605373"/>
            <a:ext cx="138838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p:cNvSpPr/>
          <p:nvPr/>
        </p:nvSpPr>
        <p:spPr>
          <a:xfrm>
            <a:off x="4263738" y="2780928"/>
            <a:ext cx="138838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420321" y="2267581"/>
            <a:ext cx="1717137" cy="369332"/>
          </a:xfrm>
          <a:prstGeom prst="rect">
            <a:avLst/>
          </a:prstGeom>
          <a:noFill/>
        </p:spPr>
        <p:txBody>
          <a:bodyPr wrap="none" rtlCol="0">
            <a:spAutoFit/>
          </a:bodyPr>
          <a:lstStyle/>
          <a:p>
            <a:r>
              <a:rPr lang="en-US" b="1" dirty="0"/>
              <a:t>o</a:t>
            </a:r>
            <a:r>
              <a:rPr lang="en-US" b="1" dirty="0" smtClean="0"/>
              <a:t>riginal image</a:t>
            </a:r>
            <a:endParaRPr lang="en-US" b="1" dirty="0"/>
          </a:p>
        </p:txBody>
      </p:sp>
      <p:sp>
        <p:nvSpPr>
          <p:cNvPr id="7" name="TextBox 6"/>
          <p:cNvSpPr txBox="1"/>
          <p:nvPr/>
        </p:nvSpPr>
        <p:spPr>
          <a:xfrm>
            <a:off x="4229760" y="1997617"/>
            <a:ext cx="1146469" cy="646331"/>
          </a:xfrm>
          <a:prstGeom prst="rect">
            <a:avLst/>
          </a:prstGeom>
          <a:noFill/>
        </p:spPr>
        <p:txBody>
          <a:bodyPr wrap="none" rtlCol="0">
            <a:spAutoFit/>
          </a:bodyPr>
          <a:lstStyle/>
          <a:p>
            <a:pPr algn="ctr"/>
            <a:r>
              <a:rPr lang="en-US" b="1" dirty="0" err="1"/>
              <a:t>Panozzo</a:t>
            </a:r>
            <a:r>
              <a:rPr lang="en-US" dirty="0"/>
              <a:t> </a:t>
            </a:r>
            <a:endParaRPr lang="en-US" b="1" dirty="0" smtClean="0"/>
          </a:p>
          <a:p>
            <a:pPr algn="ctr"/>
            <a:r>
              <a:rPr lang="en-US" b="1" dirty="0"/>
              <a:t>e</a:t>
            </a:r>
            <a:r>
              <a:rPr lang="en-US" b="1" dirty="0" smtClean="0"/>
              <a:t>t al.</a:t>
            </a:r>
            <a:endParaRPr lang="en-US" b="1" dirty="0"/>
          </a:p>
        </p:txBody>
      </p:sp>
      <p:sp>
        <p:nvSpPr>
          <p:cNvPr id="13" name="TextBox 12"/>
          <p:cNvSpPr txBox="1"/>
          <p:nvPr/>
        </p:nvSpPr>
        <p:spPr>
          <a:xfrm>
            <a:off x="4301757" y="5008268"/>
            <a:ext cx="1031051" cy="646331"/>
          </a:xfrm>
          <a:prstGeom prst="rect">
            <a:avLst/>
          </a:prstGeom>
          <a:noFill/>
        </p:spPr>
        <p:txBody>
          <a:bodyPr wrap="none" rtlCol="0">
            <a:spAutoFit/>
          </a:bodyPr>
          <a:lstStyle/>
          <a:p>
            <a:pPr algn="ctr"/>
            <a:r>
              <a:rPr lang="en-US" b="1" dirty="0" smtClean="0"/>
              <a:t>Seam </a:t>
            </a:r>
          </a:p>
          <a:p>
            <a:pPr algn="ctr"/>
            <a:r>
              <a:rPr lang="en-US" b="1" dirty="0" smtClean="0"/>
              <a:t>Carving</a:t>
            </a:r>
            <a:endParaRPr lang="en-US" b="1" dirty="0"/>
          </a:p>
        </p:txBody>
      </p:sp>
      <p:sp>
        <p:nvSpPr>
          <p:cNvPr id="3" name="TextBox 2"/>
          <p:cNvSpPr txBox="1"/>
          <p:nvPr/>
        </p:nvSpPr>
        <p:spPr>
          <a:xfrm>
            <a:off x="611560" y="1140768"/>
            <a:ext cx="5339154" cy="369332"/>
          </a:xfrm>
          <a:prstGeom prst="rect">
            <a:avLst/>
          </a:prstGeom>
          <a:noFill/>
        </p:spPr>
        <p:txBody>
          <a:bodyPr wrap="none" rtlCol="0">
            <a:spAutoFit/>
          </a:bodyPr>
          <a:lstStyle/>
          <a:p>
            <a:r>
              <a:rPr lang="en-US" dirty="0" smtClean="0"/>
              <a:t>- Seam carving can give nicer results, sometimes…</a:t>
            </a:r>
            <a:endParaRPr lang="en-US" dirty="0"/>
          </a:p>
        </p:txBody>
      </p:sp>
      <p:pic>
        <p:nvPicPr>
          <p:cNvPr id="27650" name="Picture 2" descr="C:\Users\Admin\Desktop\vs weber\Brasserie_L_Afic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820" y="2633780"/>
            <a:ext cx="3941132" cy="2393930"/>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descr="C:\Users\Admin\Desktop\vs weber\Brasserie_L_Aficion_0.50_i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548" y="692696"/>
            <a:ext cx="2376263" cy="288678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C:\Users\Admin\Desktop\vs weber\my braseri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3548" y="3801830"/>
            <a:ext cx="2376263" cy="2886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6338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Later Works – Cont.</a:t>
            </a:r>
            <a:br>
              <a:rPr lang="en-US" sz="4400" dirty="0" smtClean="0"/>
            </a:br>
            <a:r>
              <a:rPr lang="en-US" sz="4400" dirty="0" smtClean="0"/>
              <a:t>Deep Learning Methods</a:t>
            </a:r>
            <a:endParaRPr lang="en-US" sz="4400" dirty="0"/>
          </a:p>
        </p:txBody>
      </p:sp>
      <p:sp>
        <p:nvSpPr>
          <p:cNvPr id="3" name="Content Placeholder 2"/>
          <p:cNvSpPr>
            <a:spLocks noGrp="1"/>
          </p:cNvSpPr>
          <p:nvPr>
            <p:ph idx="1"/>
          </p:nvPr>
        </p:nvSpPr>
        <p:spPr/>
        <p:txBody>
          <a:bodyPr/>
          <a:lstStyle/>
          <a:p>
            <a:pPr marL="0" indent="0">
              <a:buNone/>
            </a:pPr>
            <a:r>
              <a:rPr lang="en-US" dirty="0" smtClean="0"/>
              <a:t>Zhao et al. – “</a:t>
            </a:r>
            <a:r>
              <a:rPr lang="en-US" dirty="0"/>
              <a:t>Saliency Detection by Multi-Context Deep </a:t>
            </a:r>
            <a:r>
              <a:rPr lang="en-US" dirty="0" smtClean="0"/>
              <a:t>Learning”, CVPR 2015:</a:t>
            </a:r>
          </a:p>
          <a:p>
            <a:r>
              <a:rPr lang="en-US" dirty="0"/>
              <a:t>Low-level saliency cues or priors do not produce good enough saliency detection </a:t>
            </a:r>
            <a:r>
              <a:rPr lang="en-US" dirty="0" smtClean="0"/>
              <a:t>results, </a:t>
            </a:r>
            <a:r>
              <a:rPr lang="en-US" dirty="0"/>
              <a:t>especially when the salient object presents in a low-contrast background with confusing visual </a:t>
            </a:r>
            <a:r>
              <a:rPr lang="en-US" dirty="0" smtClean="0"/>
              <a:t>appearance</a:t>
            </a:r>
          </a:p>
          <a:p>
            <a:r>
              <a:rPr lang="en-US" dirty="0"/>
              <a:t>D</a:t>
            </a:r>
            <a:r>
              <a:rPr lang="en-US" dirty="0" smtClean="0"/>
              <a:t>eep </a:t>
            </a:r>
            <a:r>
              <a:rPr lang="en-US" dirty="0"/>
              <a:t>Convolutional Neural Networks </a:t>
            </a:r>
            <a:r>
              <a:rPr lang="en-US" dirty="0" smtClean="0"/>
              <a:t>are employed to </a:t>
            </a:r>
            <a:r>
              <a:rPr lang="en-US" dirty="0"/>
              <a:t>model saliency of objects in images. Global context and local context are both taken into account, and are jointly modeled in a unified multi-context deep learning </a:t>
            </a:r>
            <a:r>
              <a:rPr lang="en-US" dirty="0" smtClean="0"/>
              <a:t>framework</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41</a:t>
            </a:fld>
            <a:endParaRPr lang="en-US"/>
          </a:p>
        </p:txBody>
      </p:sp>
    </p:spTree>
    <p:extLst>
      <p:ext uri="{BB962C8B-B14F-4D97-AF65-F5344CB8AC3E}">
        <p14:creationId xmlns:p14="http://schemas.microsoft.com/office/powerpoint/2010/main" val="2093521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Later Works – Cont.</a:t>
            </a:r>
            <a:br>
              <a:rPr lang="en-US" dirty="0"/>
            </a:br>
            <a:r>
              <a:rPr lang="en-US" dirty="0"/>
              <a:t>Deep Learning Methods</a:t>
            </a:r>
          </a:p>
        </p:txBody>
      </p:sp>
      <p:sp>
        <p:nvSpPr>
          <p:cNvPr id="4" name="Slide Number Placeholder 3"/>
          <p:cNvSpPr>
            <a:spLocks noGrp="1"/>
          </p:cNvSpPr>
          <p:nvPr>
            <p:ph type="sldNum" sz="quarter" idx="12"/>
          </p:nvPr>
        </p:nvSpPr>
        <p:spPr/>
        <p:txBody>
          <a:bodyPr/>
          <a:lstStyle/>
          <a:p>
            <a:fld id="{47E6ECF6-B6B3-4F75-98A7-26F7858A44E7}" type="slidenum">
              <a:rPr lang="en-US" smtClean="0"/>
              <a:t>42</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988840"/>
            <a:ext cx="2729458" cy="2092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1974514"/>
            <a:ext cx="2693835" cy="210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Notched Right Arrow 4"/>
          <p:cNvSpPr/>
          <p:nvPr/>
        </p:nvSpPr>
        <p:spPr>
          <a:xfrm>
            <a:off x="3707904" y="2852936"/>
            <a:ext cx="1584176" cy="2880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07572" y="2169730"/>
            <a:ext cx="1984839" cy="646331"/>
          </a:xfrm>
          <a:prstGeom prst="rect">
            <a:avLst/>
          </a:prstGeom>
          <a:noFill/>
        </p:spPr>
        <p:txBody>
          <a:bodyPr wrap="none" rtlCol="0">
            <a:spAutoFit/>
          </a:bodyPr>
          <a:lstStyle/>
          <a:p>
            <a:pPr algn="ctr"/>
            <a:r>
              <a:rPr lang="en-US" b="1" dirty="0" smtClean="0"/>
              <a:t>“Deep Learning”</a:t>
            </a:r>
          </a:p>
          <a:p>
            <a:pPr algn="ctr"/>
            <a:r>
              <a:rPr lang="en-US" b="1" dirty="0" smtClean="0"/>
              <a:t>Saliency Map</a:t>
            </a:r>
            <a:endParaRPr lang="en-US" b="1" dirty="0"/>
          </a:p>
        </p:txBody>
      </p:sp>
      <p:sp>
        <p:nvSpPr>
          <p:cNvPr id="7" name="TextBox 6"/>
          <p:cNvSpPr txBox="1"/>
          <p:nvPr/>
        </p:nvSpPr>
        <p:spPr>
          <a:xfrm>
            <a:off x="467544" y="4581128"/>
            <a:ext cx="8440131" cy="1631216"/>
          </a:xfrm>
          <a:prstGeom prst="rect">
            <a:avLst/>
          </a:prstGeom>
          <a:noFill/>
        </p:spPr>
        <p:txBody>
          <a:bodyPr wrap="none" rtlCol="0">
            <a:spAutoFit/>
          </a:bodyPr>
          <a:lstStyle/>
          <a:p>
            <a:r>
              <a:rPr lang="en-US" sz="2000" b="1" dirty="0"/>
              <a:t>A</a:t>
            </a:r>
            <a:r>
              <a:rPr lang="en-US" sz="2000" b="1" dirty="0" smtClean="0"/>
              <a:t> </a:t>
            </a:r>
            <a:r>
              <a:rPr lang="en-US" sz="2000" b="1" dirty="0"/>
              <a:t>dark gray house appears in dark </a:t>
            </a:r>
            <a:r>
              <a:rPr lang="en-US" sz="2000" b="1" dirty="0" smtClean="0"/>
              <a:t>yellow bush</a:t>
            </a:r>
            <a:r>
              <a:rPr lang="en-US" sz="2000" b="1" dirty="0"/>
              <a:t>. Objects like the </a:t>
            </a:r>
            <a:endParaRPr lang="en-US" sz="2000" b="1" dirty="0" smtClean="0"/>
          </a:p>
          <a:p>
            <a:r>
              <a:rPr lang="en-US" sz="2000" b="1" dirty="0" smtClean="0"/>
              <a:t>house </a:t>
            </a:r>
            <a:r>
              <a:rPr lang="en-US" sz="2000" b="1" dirty="0"/>
              <a:t>cannot be classified as </a:t>
            </a:r>
            <a:r>
              <a:rPr lang="en-US" sz="2000" b="1" dirty="0" smtClean="0"/>
              <a:t>salient objects </a:t>
            </a:r>
            <a:r>
              <a:rPr lang="en-US" sz="2000" b="1" dirty="0"/>
              <a:t>from the low-contrast </a:t>
            </a:r>
            <a:endParaRPr lang="en-US" sz="2000" b="1" dirty="0" smtClean="0"/>
          </a:p>
          <a:p>
            <a:r>
              <a:rPr lang="en-US" sz="2000" b="1" dirty="0" smtClean="0"/>
              <a:t>background based on “low-level” </a:t>
            </a:r>
            <a:r>
              <a:rPr lang="en-US" sz="2000" b="1" dirty="0"/>
              <a:t>saliency </a:t>
            </a:r>
            <a:r>
              <a:rPr lang="en-US" sz="2000" b="1" dirty="0" smtClean="0"/>
              <a:t>cues (which are used in the </a:t>
            </a:r>
          </a:p>
          <a:p>
            <a:r>
              <a:rPr lang="en-US" sz="2000" b="1" dirty="0"/>
              <a:t>m</a:t>
            </a:r>
            <a:r>
              <a:rPr lang="en-US" sz="2000" b="1" dirty="0" smtClean="0"/>
              <a:t>ore basic approaches, such as the original “Seam </a:t>
            </a:r>
            <a:r>
              <a:rPr lang="en-US" sz="2000" b="1" dirty="0"/>
              <a:t>C</a:t>
            </a:r>
            <a:r>
              <a:rPr lang="en-US" sz="2000" b="1" dirty="0" smtClean="0"/>
              <a:t>arving” 2007</a:t>
            </a:r>
          </a:p>
          <a:p>
            <a:r>
              <a:rPr lang="en-US" sz="2000" b="1" dirty="0"/>
              <a:t>p</a:t>
            </a:r>
            <a:r>
              <a:rPr lang="en-US" sz="2000" b="1" dirty="0" smtClean="0"/>
              <a:t>aper) . This advanced  method  enables these kind of classifications. </a:t>
            </a:r>
            <a:endParaRPr lang="en-US" sz="2000" b="1" dirty="0"/>
          </a:p>
        </p:txBody>
      </p:sp>
    </p:spTree>
    <p:extLst>
      <p:ext uri="{BB962C8B-B14F-4D97-AF65-F5344CB8AC3E}">
        <p14:creationId xmlns:p14="http://schemas.microsoft.com/office/powerpoint/2010/main" val="2128889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800100"/>
            <a:ext cx="8229600" cy="1600200"/>
          </a:xfrm>
        </p:spPr>
        <p:txBody>
          <a:bodyPr/>
          <a:lstStyle/>
          <a:p>
            <a:r>
              <a:rPr lang="en-US" sz="4400" dirty="0" smtClean="0"/>
              <a:t>Comparisons to Original </a:t>
            </a:r>
            <a:r>
              <a:rPr lang="en-US" sz="4400" dirty="0"/>
              <a:t>P</a:t>
            </a:r>
            <a:r>
              <a:rPr lang="en-US" sz="4400" dirty="0" smtClean="0"/>
              <a:t>aper</a:t>
            </a:r>
            <a:endParaRPr lang="en-US" sz="4400" dirty="0"/>
          </a:p>
        </p:txBody>
      </p:sp>
      <p:sp>
        <p:nvSpPr>
          <p:cNvPr id="4" name="Slide Number Placeholder 3"/>
          <p:cNvSpPr>
            <a:spLocks noGrp="1"/>
          </p:cNvSpPr>
          <p:nvPr>
            <p:ph type="sldNum" sz="quarter" idx="12"/>
          </p:nvPr>
        </p:nvSpPr>
        <p:spPr/>
        <p:txBody>
          <a:bodyPr/>
          <a:lstStyle/>
          <a:p>
            <a:fld id="{47E6ECF6-B6B3-4F75-98A7-26F7858A44E7}" type="slidenum">
              <a:rPr lang="en-US" smtClean="0"/>
              <a:t>43</a:t>
            </a:fld>
            <a:endParaRPr lang="en-US"/>
          </a:p>
        </p:txBody>
      </p:sp>
      <p:sp>
        <p:nvSpPr>
          <p:cNvPr id="9" name="Notched Right Arrow 8"/>
          <p:cNvSpPr/>
          <p:nvPr/>
        </p:nvSpPr>
        <p:spPr>
          <a:xfrm>
            <a:off x="4263738" y="4605373"/>
            <a:ext cx="138838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p:cNvSpPr/>
          <p:nvPr/>
        </p:nvSpPr>
        <p:spPr>
          <a:xfrm>
            <a:off x="4263738" y="2780928"/>
            <a:ext cx="138838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420321" y="2267581"/>
            <a:ext cx="1717137" cy="369332"/>
          </a:xfrm>
          <a:prstGeom prst="rect">
            <a:avLst/>
          </a:prstGeom>
          <a:noFill/>
        </p:spPr>
        <p:txBody>
          <a:bodyPr wrap="none" rtlCol="0">
            <a:spAutoFit/>
          </a:bodyPr>
          <a:lstStyle/>
          <a:p>
            <a:r>
              <a:rPr lang="en-US" b="1" dirty="0"/>
              <a:t>o</a:t>
            </a:r>
            <a:r>
              <a:rPr lang="en-US" b="1" dirty="0" smtClean="0"/>
              <a:t>riginal image</a:t>
            </a:r>
            <a:endParaRPr lang="en-US" b="1" dirty="0"/>
          </a:p>
        </p:txBody>
      </p:sp>
      <p:sp>
        <p:nvSpPr>
          <p:cNvPr id="7" name="TextBox 6"/>
          <p:cNvSpPr txBox="1"/>
          <p:nvPr/>
        </p:nvSpPr>
        <p:spPr>
          <a:xfrm>
            <a:off x="3914001" y="1997617"/>
            <a:ext cx="1777987" cy="646331"/>
          </a:xfrm>
          <a:prstGeom prst="rect">
            <a:avLst/>
          </a:prstGeom>
          <a:noFill/>
        </p:spPr>
        <p:txBody>
          <a:bodyPr wrap="none" rtlCol="0">
            <a:spAutoFit/>
          </a:bodyPr>
          <a:lstStyle/>
          <a:p>
            <a:pPr algn="ctr"/>
            <a:r>
              <a:rPr lang="en-US" b="1" dirty="0" smtClean="0"/>
              <a:t>Shamir</a:t>
            </a:r>
          </a:p>
          <a:p>
            <a:pPr algn="ctr"/>
            <a:r>
              <a:rPr lang="en-US" b="1" dirty="0" smtClean="0"/>
              <a:t>&amp; </a:t>
            </a:r>
            <a:r>
              <a:rPr lang="en-US" b="1" dirty="0" err="1" smtClean="0"/>
              <a:t>Avidan</a:t>
            </a:r>
            <a:r>
              <a:rPr lang="en-US" b="1" dirty="0" smtClean="0"/>
              <a:t>, 2007</a:t>
            </a:r>
            <a:endParaRPr lang="en-US" b="1" dirty="0"/>
          </a:p>
        </p:txBody>
      </p:sp>
      <p:sp>
        <p:nvSpPr>
          <p:cNvPr id="13" name="TextBox 12"/>
          <p:cNvSpPr txBox="1"/>
          <p:nvPr/>
        </p:nvSpPr>
        <p:spPr>
          <a:xfrm>
            <a:off x="4301757" y="5008268"/>
            <a:ext cx="1031051" cy="646331"/>
          </a:xfrm>
          <a:prstGeom prst="rect">
            <a:avLst/>
          </a:prstGeom>
          <a:noFill/>
        </p:spPr>
        <p:txBody>
          <a:bodyPr wrap="none" rtlCol="0">
            <a:spAutoFit/>
          </a:bodyPr>
          <a:lstStyle/>
          <a:p>
            <a:pPr algn="ctr"/>
            <a:r>
              <a:rPr lang="en-US" b="1" dirty="0" smtClean="0"/>
              <a:t>Seam </a:t>
            </a:r>
          </a:p>
          <a:p>
            <a:pPr algn="ctr"/>
            <a:r>
              <a:rPr lang="en-US" b="1" dirty="0" smtClean="0"/>
              <a:t>Carving</a:t>
            </a:r>
            <a:endParaRPr lang="en-US" b="1" dirty="0"/>
          </a:p>
        </p:txBody>
      </p:sp>
      <p:pic>
        <p:nvPicPr>
          <p:cNvPr id="28674" name="Picture 2" descr="C:\Users\Admin\Desktop\comparisons to paper\waterf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369" y="2657020"/>
            <a:ext cx="3227040" cy="2148960"/>
          </a:xfrm>
          <a:prstGeom prst="rect">
            <a:avLst/>
          </a:prstGeom>
          <a:noFill/>
          <a:extLst>
            <a:ext uri="{909E8E84-426E-40DD-AFC4-6F175D3DCCD1}">
              <a14:hiddenFill xmlns:a14="http://schemas.microsoft.com/office/drawing/2010/main">
                <a:solidFill>
                  <a:srgbClr val="FFFFFF"/>
                </a:solidFill>
              </a14:hiddenFill>
            </a:ext>
          </a:extLst>
        </p:spPr>
      </p:pic>
      <p:pic>
        <p:nvPicPr>
          <p:cNvPr id="28675" name="Picture 3" descr="C:\Users\Admin\Desktop\comparisons to paper\waterfallNarro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941103"/>
            <a:ext cx="2095791" cy="2790397"/>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C:\Users\Admin\Desktop\comparisons to paper\waterfall mine with improv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5769" y="3951951"/>
            <a:ext cx="2072182" cy="275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8636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800100"/>
            <a:ext cx="8229600" cy="1600200"/>
          </a:xfrm>
        </p:spPr>
        <p:txBody>
          <a:bodyPr/>
          <a:lstStyle/>
          <a:p>
            <a:r>
              <a:rPr lang="en-US" sz="4400" dirty="0" smtClean="0"/>
              <a:t>Comparisons to </a:t>
            </a:r>
            <a:r>
              <a:rPr lang="en-US" sz="4400" dirty="0"/>
              <a:t>O</a:t>
            </a:r>
            <a:r>
              <a:rPr lang="en-US" sz="4400" dirty="0" smtClean="0"/>
              <a:t>riginal </a:t>
            </a:r>
            <a:r>
              <a:rPr lang="en-US" sz="4400" dirty="0"/>
              <a:t>P</a:t>
            </a:r>
            <a:r>
              <a:rPr lang="en-US" sz="4400" dirty="0" smtClean="0"/>
              <a:t>aper</a:t>
            </a:r>
            <a:endParaRPr lang="en-US" sz="4400" dirty="0"/>
          </a:p>
        </p:txBody>
      </p:sp>
      <p:sp>
        <p:nvSpPr>
          <p:cNvPr id="4" name="Slide Number Placeholder 3"/>
          <p:cNvSpPr>
            <a:spLocks noGrp="1"/>
          </p:cNvSpPr>
          <p:nvPr>
            <p:ph type="sldNum" sz="quarter" idx="12"/>
          </p:nvPr>
        </p:nvSpPr>
        <p:spPr/>
        <p:txBody>
          <a:bodyPr/>
          <a:lstStyle/>
          <a:p>
            <a:fld id="{47E6ECF6-B6B3-4F75-98A7-26F7858A44E7}" type="slidenum">
              <a:rPr lang="en-US" smtClean="0"/>
              <a:t>44</a:t>
            </a:fld>
            <a:endParaRPr lang="en-US"/>
          </a:p>
        </p:txBody>
      </p:sp>
      <p:sp>
        <p:nvSpPr>
          <p:cNvPr id="9" name="Notched Right Arrow 8"/>
          <p:cNvSpPr/>
          <p:nvPr/>
        </p:nvSpPr>
        <p:spPr>
          <a:xfrm>
            <a:off x="4263738" y="4605373"/>
            <a:ext cx="138838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p:cNvSpPr/>
          <p:nvPr/>
        </p:nvSpPr>
        <p:spPr>
          <a:xfrm>
            <a:off x="4263738" y="2780928"/>
            <a:ext cx="138838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94497" y="1761084"/>
            <a:ext cx="1717137" cy="369332"/>
          </a:xfrm>
          <a:prstGeom prst="rect">
            <a:avLst/>
          </a:prstGeom>
          <a:noFill/>
        </p:spPr>
        <p:txBody>
          <a:bodyPr wrap="none" rtlCol="0">
            <a:spAutoFit/>
          </a:bodyPr>
          <a:lstStyle/>
          <a:p>
            <a:r>
              <a:rPr lang="en-US" b="1" dirty="0"/>
              <a:t>o</a:t>
            </a:r>
            <a:r>
              <a:rPr lang="en-US" b="1" dirty="0" smtClean="0"/>
              <a:t>riginal image</a:t>
            </a:r>
            <a:endParaRPr lang="en-US" b="1" dirty="0"/>
          </a:p>
        </p:txBody>
      </p:sp>
      <p:sp>
        <p:nvSpPr>
          <p:cNvPr id="7" name="TextBox 6"/>
          <p:cNvSpPr txBox="1"/>
          <p:nvPr/>
        </p:nvSpPr>
        <p:spPr>
          <a:xfrm>
            <a:off x="3914001" y="1997617"/>
            <a:ext cx="1777987" cy="646331"/>
          </a:xfrm>
          <a:prstGeom prst="rect">
            <a:avLst/>
          </a:prstGeom>
          <a:noFill/>
        </p:spPr>
        <p:txBody>
          <a:bodyPr wrap="none" rtlCol="0">
            <a:spAutoFit/>
          </a:bodyPr>
          <a:lstStyle/>
          <a:p>
            <a:pPr algn="ctr"/>
            <a:r>
              <a:rPr lang="en-US" b="1" dirty="0" smtClean="0"/>
              <a:t>Shamir</a:t>
            </a:r>
          </a:p>
          <a:p>
            <a:pPr algn="ctr"/>
            <a:r>
              <a:rPr lang="en-US" b="1" dirty="0" smtClean="0"/>
              <a:t>&amp; </a:t>
            </a:r>
            <a:r>
              <a:rPr lang="en-US" b="1" dirty="0" err="1" smtClean="0"/>
              <a:t>Avidan</a:t>
            </a:r>
            <a:r>
              <a:rPr lang="en-US" b="1" dirty="0" smtClean="0"/>
              <a:t>, 2007</a:t>
            </a:r>
            <a:endParaRPr lang="en-US" b="1" dirty="0"/>
          </a:p>
        </p:txBody>
      </p:sp>
      <p:sp>
        <p:nvSpPr>
          <p:cNvPr id="13" name="TextBox 12"/>
          <p:cNvSpPr txBox="1"/>
          <p:nvPr/>
        </p:nvSpPr>
        <p:spPr>
          <a:xfrm>
            <a:off x="4301757" y="5008268"/>
            <a:ext cx="1031051" cy="646331"/>
          </a:xfrm>
          <a:prstGeom prst="rect">
            <a:avLst/>
          </a:prstGeom>
          <a:noFill/>
        </p:spPr>
        <p:txBody>
          <a:bodyPr wrap="none" rtlCol="0">
            <a:spAutoFit/>
          </a:bodyPr>
          <a:lstStyle/>
          <a:p>
            <a:pPr algn="ctr"/>
            <a:r>
              <a:rPr lang="en-US" b="1" dirty="0" smtClean="0"/>
              <a:t>Seam </a:t>
            </a:r>
          </a:p>
          <a:p>
            <a:pPr algn="ctr"/>
            <a:r>
              <a:rPr lang="en-US" b="1" dirty="0" smtClean="0"/>
              <a:t>Carving</a:t>
            </a:r>
            <a:endParaRPr lang="en-US" b="1" dirty="0"/>
          </a:p>
        </p:txBody>
      </p:sp>
      <p:pic>
        <p:nvPicPr>
          <p:cNvPr id="29698" name="Picture 2" descr="C:\Users\Admin\Desktop\comparisons to paper\Cou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048" y="2202613"/>
            <a:ext cx="2206037" cy="3312367"/>
          </a:xfrm>
          <a:prstGeom prst="rect">
            <a:avLst/>
          </a:prstGeom>
          <a:noFill/>
          <a:extLst>
            <a:ext uri="{909E8E84-426E-40DD-AFC4-6F175D3DCCD1}">
              <a14:hiddenFill xmlns:a14="http://schemas.microsoft.com/office/drawing/2010/main">
                <a:solidFill>
                  <a:srgbClr val="FFFFFF"/>
                </a:solidFill>
              </a14:hiddenFill>
            </a:ext>
          </a:extLst>
        </p:spPr>
      </p:pic>
      <p:pic>
        <p:nvPicPr>
          <p:cNvPr id="29699" name="Picture 3" descr="C:\Users\Admin\Desktop\comparisons to paper\CoupleNoGir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7" y="759824"/>
            <a:ext cx="1461964" cy="2741184"/>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C:\Users\Admin\Desktop\comparisons to paper\no woman mine with improv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0980" y="3756669"/>
            <a:ext cx="1457161" cy="287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167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800100"/>
            <a:ext cx="8229600" cy="1600200"/>
          </a:xfrm>
        </p:spPr>
        <p:txBody>
          <a:bodyPr/>
          <a:lstStyle/>
          <a:p>
            <a:r>
              <a:rPr lang="en-US" sz="4400" dirty="0" smtClean="0"/>
              <a:t>Comparisons to Original </a:t>
            </a:r>
            <a:r>
              <a:rPr lang="en-US" sz="4400" dirty="0"/>
              <a:t>P</a:t>
            </a:r>
            <a:r>
              <a:rPr lang="en-US" sz="4400" dirty="0" smtClean="0"/>
              <a:t>aper</a:t>
            </a:r>
            <a:endParaRPr lang="en-US" sz="4400" dirty="0"/>
          </a:p>
        </p:txBody>
      </p:sp>
      <p:sp>
        <p:nvSpPr>
          <p:cNvPr id="4" name="Slide Number Placeholder 3"/>
          <p:cNvSpPr>
            <a:spLocks noGrp="1"/>
          </p:cNvSpPr>
          <p:nvPr>
            <p:ph type="sldNum" sz="quarter" idx="12"/>
          </p:nvPr>
        </p:nvSpPr>
        <p:spPr/>
        <p:txBody>
          <a:bodyPr/>
          <a:lstStyle/>
          <a:p>
            <a:fld id="{47E6ECF6-B6B3-4F75-98A7-26F7858A44E7}" type="slidenum">
              <a:rPr lang="en-US" smtClean="0"/>
              <a:t>45</a:t>
            </a:fld>
            <a:endParaRPr lang="en-US"/>
          </a:p>
        </p:txBody>
      </p:sp>
      <p:sp>
        <p:nvSpPr>
          <p:cNvPr id="9" name="Notched Right Arrow 8"/>
          <p:cNvSpPr/>
          <p:nvPr/>
        </p:nvSpPr>
        <p:spPr>
          <a:xfrm>
            <a:off x="4263738" y="4605373"/>
            <a:ext cx="138838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p:cNvSpPr/>
          <p:nvPr/>
        </p:nvSpPr>
        <p:spPr>
          <a:xfrm>
            <a:off x="4263738" y="2780928"/>
            <a:ext cx="1388382" cy="24080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70393" y="1761084"/>
            <a:ext cx="1717137" cy="369332"/>
          </a:xfrm>
          <a:prstGeom prst="rect">
            <a:avLst/>
          </a:prstGeom>
          <a:noFill/>
        </p:spPr>
        <p:txBody>
          <a:bodyPr wrap="none" rtlCol="0">
            <a:spAutoFit/>
          </a:bodyPr>
          <a:lstStyle/>
          <a:p>
            <a:r>
              <a:rPr lang="en-US" b="1" dirty="0"/>
              <a:t>o</a:t>
            </a:r>
            <a:r>
              <a:rPr lang="en-US" b="1" dirty="0" smtClean="0"/>
              <a:t>riginal image</a:t>
            </a:r>
            <a:endParaRPr lang="en-US" b="1" dirty="0"/>
          </a:p>
        </p:txBody>
      </p:sp>
      <p:sp>
        <p:nvSpPr>
          <p:cNvPr id="7" name="TextBox 6"/>
          <p:cNvSpPr txBox="1"/>
          <p:nvPr/>
        </p:nvSpPr>
        <p:spPr>
          <a:xfrm>
            <a:off x="4043427" y="1997617"/>
            <a:ext cx="1777987" cy="646331"/>
          </a:xfrm>
          <a:prstGeom prst="rect">
            <a:avLst/>
          </a:prstGeom>
          <a:noFill/>
        </p:spPr>
        <p:txBody>
          <a:bodyPr wrap="none" rtlCol="0">
            <a:spAutoFit/>
          </a:bodyPr>
          <a:lstStyle/>
          <a:p>
            <a:pPr algn="ctr"/>
            <a:r>
              <a:rPr lang="en-US" b="1" dirty="0" smtClean="0"/>
              <a:t>Shamir</a:t>
            </a:r>
          </a:p>
          <a:p>
            <a:pPr algn="ctr"/>
            <a:r>
              <a:rPr lang="en-US" b="1" dirty="0" smtClean="0"/>
              <a:t>&amp; </a:t>
            </a:r>
            <a:r>
              <a:rPr lang="en-US" b="1" dirty="0" err="1" smtClean="0"/>
              <a:t>Avidan</a:t>
            </a:r>
            <a:r>
              <a:rPr lang="en-US" b="1" dirty="0" smtClean="0"/>
              <a:t>, 2007</a:t>
            </a:r>
            <a:endParaRPr lang="en-US" b="1" dirty="0"/>
          </a:p>
        </p:txBody>
      </p:sp>
      <p:sp>
        <p:nvSpPr>
          <p:cNvPr id="13" name="TextBox 12"/>
          <p:cNvSpPr txBox="1"/>
          <p:nvPr/>
        </p:nvSpPr>
        <p:spPr>
          <a:xfrm>
            <a:off x="4301757" y="5008268"/>
            <a:ext cx="1031051" cy="646331"/>
          </a:xfrm>
          <a:prstGeom prst="rect">
            <a:avLst/>
          </a:prstGeom>
          <a:noFill/>
        </p:spPr>
        <p:txBody>
          <a:bodyPr wrap="none" rtlCol="0">
            <a:spAutoFit/>
          </a:bodyPr>
          <a:lstStyle/>
          <a:p>
            <a:pPr algn="ctr"/>
            <a:r>
              <a:rPr lang="en-US" b="1" dirty="0" smtClean="0"/>
              <a:t>Seam </a:t>
            </a:r>
          </a:p>
          <a:p>
            <a:pPr algn="ctr"/>
            <a:r>
              <a:rPr lang="en-US" b="1" dirty="0" smtClean="0"/>
              <a:t>Carving</a:t>
            </a:r>
            <a:endParaRPr lang="en-US" b="1" dirty="0"/>
          </a:p>
        </p:txBody>
      </p:sp>
      <p:pic>
        <p:nvPicPr>
          <p:cNvPr id="30722" name="Picture 2" descr="C:\Users\Admin\Desktop\comparisons to paper\christmas_origin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00141"/>
            <a:ext cx="389890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30723" name="Picture 3" descr="C:\Users\Admin\Desktop\comparisons to paper\rate_distortion_christmas_sea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980728"/>
            <a:ext cx="2160240" cy="2700300"/>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C:\Users\Admin\Desktop\comparisons to paper\christmas mine - with improv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174" y="3808368"/>
            <a:ext cx="2169226" cy="271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6799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060848"/>
            <a:ext cx="8229600" cy="1600200"/>
          </a:xfrm>
        </p:spPr>
        <p:txBody>
          <a:bodyPr/>
          <a:lstStyle/>
          <a:p>
            <a:r>
              <a:rPr lang="en-US" dirty="0"/>
              <a:t>A</a:t>
            </a:r>
            <a:r>
              <a:rPr lang="en-US" dirty="0" smtClean="0"/>
              <a:t>ny </a:t>
            </a:r>
            <a:r>
              <a:rPr lang="en-US" dirty="0"/>
              <a:t>Q</a:t>
            </a:r>
            <a:r>
              <a:rPr lang="en-US" dirty="0" smtClean="0"/>
              <a:t>uestions?</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46</a:t>
            </a:fld>
            <a:endParaRPr lang="en-US"/>
          </a:p>
        </p:txBody>
      </p:sp>
    </p:spTree>
    <p:extLst>
      <p:ext uri="{BB962C8B-B14F-4D97-AF65-F5344CB8AC3E}">
        <p14:creationId xmlns:p14="http://schemas.microsoft.com/office/powerpoint/2010/main" val="40060346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Seam Carving for Content-Aware Image </a:t>
            </a:r>
            <a:r>
              <a:rPr lang="en-US" dirty="0" smtClean="0"/>
              <a:t>Resizing</a:t>
            </a:r>
            <a:r>
              <a:rPr lang="he-IL" dirty="0" smtClean="0"/>
              <a:t> </a:t>
            </a:r>
            <a:r>
              <a:rPr lang="en-US" dirty="0" smtClean="0"/>
              <a:t> (Shamir &amp; </a:t>
            </a:r>
            <a:r>
              <a:rPr lang="en-US" dirty="0" err="1" smtClean="0"/>
              <a:t>Avidan</a:t>
            </a:r>
            <a:r>
              <a:rPr lang="en-US" dirty="0" smtClean="0"/>
              <a:t>, 2007)</a:t>
            </a:r>
          </a:p>
          <a:p>
            <a:r>
              <a:rPr lang="en-US" dirty="0"/>
              <a:t>Improved Seam Carving for Video </a:t>
            </a:r>
            <a:r>
              <a:rPr lang="en-US" dirty="0" smtClean="0"/>
              <a:t>Retargeting (Rubinstein, Shamir and </a:t>
            </a:r>
            <a:r>
              <a:rPr lang="en-US" dirty="0" err="1" smtClean="0"/>
              <a:t>Avidan</a:t>
            </a:r>
            <a:r>
              <a:rPr lang="en-US" dirty="0" smtClean="0"/>
              <a:t>, 2008)</a:t>
            </a:r>
          </a:p>
          <a:p>
            <a:r>
              <a:rPr lang="en-US" dirty="0"/>
              <a:t>Robust Image Retargeting via Axis-Aligned </a:t>
            </a:r>
            <a:r>
              <a:rPr lang="en-US" dirty="0" smtClean="0"/>
              <a:t>Deformation (</a:t>
            </a:r>
            <a:r>
              <a:rPr lang="en-US" dirty="0" err="1" smtClean="0"/>
              <a:t>Panozzo</a:t>
            </a:r>
            <a:r>
              <a:rPr lang="en-US" dirty="0" smtClean="0"/>
              <a:t> et al., 2012)</a:t>
            </a:r>
          </a:p>
          <a:p>
            <a:r>
              <a:rPr lang="en-US" dirty="0"/>
              <a:t>Saliency Detection by Multi-Context Deep </a:t>
            </a:r>
            <a:r>
              <a:rPr lang="en-US" dirty="0" smtClean="0"/>
              <a:t>Learning (Zhao et al., 2015)</a:t>
            </a:r>
          </a:p>
          <a:p>
            <a:r>
              <a:rPr lang="en-US" dirty="0"/>
              <a:t>Seam Carving | Week 2 | 18.S191 MIT Fall 2020 | Grant Sanderson - </a:t>
            </a:r>
            <a:r>
              <a:rPr lang="en-US" dirty="0">
                <a:hlinkClick r:id="rId2"/>
              </a:rPr>
              <a:t>https://www.youtube.com/watch?v=rpB6zQNsbQU</a:t>
            </a:r>
            <a:endParaRPr lang="en-US" dirty="0"/>
          </a:p>
          <a:p>
            <a:endParaRPr lang="he-IL" dirty="0" smtClean="0"/>
          </a:p>
        </p:txBody>
      </p:sp>
      <p:sp>
        <p:nvSpPr>
          <p:cNvPr id="4" name="Slide Number Placeholder 3"/>
          <p:cNvSpPr>
            <a:spLocks noGrp="1"/>
          </p:cNvSpPr>
          <p:nvPr>
            <p:ph type="sldNum" sz="quarter" idx="12"/>
          </p:nvPr>
        </p:nvSpPr>
        <p:spPr/>
        <p:txBody>
          <a:bodyPr/>
          <a:lstStyle/>
          <a:p>
            <a:fld id="{47E6ECF6-B6B3-4F75-98A7-26F7858A44E7}" type="slidenum">
              <a:rPr lang="en-US" smtClean="0"/>
              <a:t>47</a:t>
            </a:fld>
            <a:endParaRPr lang="en-US"/>
          </a:p>
        </p:txBody>
      </p:sp>
    </p:spTree>
    <p:extLst>
      <p:ext uri="{BB962C8B-B14F-4D97-AF65-F5344CB8AC3E}">
        <p14:creationId xmlns:p14="http://schemas.microsoft.com/office/powerpoint/2010/main" val="37713334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hat’s the problem then?</a:t>
            </a:r>
            <a:endParaRPr lang="en-US" dirty="0"/>
          </a:p>
        </p:txBody>
      </p:sp>
      <p:sp>
        <p:nvSpPr>
          <p:cNvPr id="3" name="Content Placeholder 2"/>
          <p:cNvSpPr>
            <a:spLocks noGrp="1"/>
          </p:cNvSpPr>
          <p:nvPr>
            <p:ph idx="1"/>
          </p:nvPr>
        </p:nvSpPr>
        <p:spPr/>
        <p:txBody>
          <a:bodyPr/>
          <a:lstStyle/>
          <a:p>
            <a:r>
              <a:rPr lang="en-US" dirty="0" smtClean="0"/>
              <a:t>Standard techniques are </a:t>
            </a:r>
            <a:r>
              <a:rPr lang="en-US" dirty="0"/>
              <a:t>oblivious to </a:t>
            </a:r>
            <a:r>
              <a:rPr lang="en-US" dirty="0" smtClean="0"/>
              <a:t>the image content </a:t>
            </a:r>
            <a:r>
              <a:rPr lang="en-US" dirty="0" smtClean="0">
                <a:sym typeface="Wingdings" pitchFamily="2" charset="2"/>
              </a:rPr>
              <a:t></a:t>
            </a:r>
          </a:p>
          <a:p>
            <a:r>
              <a:rPr lang="en-US" b="1" dirty="0" smtClean="0">
                <a:sym typeface="Wingdings" pitchFamily="2" charset="2"/>
              </a:rPr>
              <a:t>Solution: </a:t>
            </a:r>
            <a:r>
              <a:rPr lang="en-US" dirty="0"/>
              <a:t>More effective resizing can only be achieved by </a:t>
            </a:r>
            <a:r>
              <a:rPr lang="en-US" dirty="0" smtClean="0"/>
              <a:t>considering the </a:t>
            </a:r>
            <a:r>
              <a:rPr lang="en-US" b="1" dirty="0"/>
              <a:t>image content </a:t>
            </a:r>
            <a:r>
              <a:rPr lang="en-US" dirty="0"/>
              <a:t>and not only geometric </a:t>
            </a:r>
            <a:r>
              <a:rPr lang="en-US" dirty="0" smtClean="0"/>
              <a:t>constraints</a:t>
            </a:r>
          </a:p>
          <a:p>
            <a:pPr marL="0" indent="0">
              <a:buNone/>
            </a:pPr>
            <a:endParaRPr lang="en-US" b="1" dirty="0"/>
          </a:p>
        </p:txBody>
      </p:sp>
      <p:sp>
        <p:nvSpPr>
          <p:cNvPr id="4" name="Slide Number Placeholder 3"/>
          <p:cNvSpPr>
            <a:spLocks noGrp="1"/>
          </p:cNvSpPr>
          <p:nvPr>
            <p:ph type="sldNum" sz="quarter" idx="12"/>
          </p:nvPr>
        </p:nvSpPr>
        <p:spPr/>
        <p:txBody>
          <a:bodyPr/>
          <a:lstStyle/>
          <a:p>
            <a:fld id="{47E6ECF6-B6B3-4F75-98A7-26F7858A44E7}" type="slidenum">
              <a:rPr lang="en-US" smtClean="0"/>
              <a:t>5</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3501008"/>
            <a:ext cx="1590592" cy="3216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C:\Users\Admin\Desktop\vs weber\Brasserie_L_Afic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712" y="4077072"/>
            <a:ext cx="2266980" cy="1377014"/>
          </a:xfrm>
          <a:prstGeom prst="rect">
            <a:avLst/>
          </a:prstGeom>
          <a:noFill/>
          <a:extLst>
            <a:ext uri="{909E8E84-426E-40DD-AFC4-6F175D3DCCD1}">
              <a14:hiddenFill xmlns:a14="http://schemas.microsoft.com/office/drawing/2010/main">
                <a:solidFill>
                  <a:srgbClr val="FFFFFF"/>
                </a:solidFill>
              </a14:hiddenFill>
            </a:ext>
          </a:extLst>
        </p:spPr>
      </p:pic>
      <p:sp>
        <p:nvSpPr>
          <p:cNvPr id="6" name="Notched Right Arrow 5"/>
          <p:cNvSpPr/>
          <p:nvPr/>
        </p:nvSpPr>
        <p:spPr>
          <a:xfrm>
            <a:off x="4572000" y="4725144"/>
            <a:ext cx="1080120" cy="25913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C:\Users\Admin\Desktop\vs weber\my braseri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85167" y="3947505"/>
            <a:ext cx="1356543" cy="181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280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ain </a:t>
            </a:r>
            <a:r>
              <a:rPr lang="en-US" dirty="0"/>
              <a:t>G</a:t>
            </a:r>
            <a:r>
              <a:rPr lang="en-US" dirty="0" smtClean="0"/>
              <a:t>oals</a:t>
            </a:r>
            <a:endParaRPr lang="en-US" dirty="0"/>
          </a:p>
        </p:txBody>
      </p:sp>
      <p:sp>
        <p:nvSpPr>
          <p:cNvPr id="3" name="Content Placeholder 2"/>
          <p:cNvSpPr>
            <a:spLocks noGrp="1"/>
          </p:cNvSpPr>
          <p:nvPr>
            <p:ph idx="1"/>
          </p:nvPr>
        </p:nvSpPr>
        <p:spPr/>
        <p:txBody>
          <a:bodyPr/>
          <a:lstStyle/>
          <a:p>
            <a:r>
              <a:rPr lang="en-US" dirty="0" smtClean="0"/>
              <a:t>After understanding the problem we are facing, and proposing a general solution, what “pre – process” procedure should be applied before “fixing” any image?</a:t>
            </a:r>
          </a:p>
          <a:p>
            <a:endParaRPr lang="en-US" dirty="0" smtClean="0"/>
          </a:p>
          <a:p>
            <a:r>
              <a:rPr lang="en-US" b="1" dirty="0" smtClean="0"/>
              <a:t>Hint</a:t>
            </a:r>
            <a:r>
              <a:rPr lang="en-US" dirty="0" smtClean="0"/>
              <a:t>: what parts of an image are considered as “important”?</a:t>
            </a:r>
          </a:p>
          <a:p>
            <a:pPr marL="0" indent="0">
              <a:buNone/>
            </a:pPr>
            <a:endParaRPr lang="en-US" b="1" dirty="0"/>
          </a:p>
        </p:txBody>
      </p:sp>
      <p:sp>
        <p:nvSpPr>
          <p:cNvPr id="4" name="Slide Number Placeholder 3"/>
          <p:cNvSpPr>
            <a:spLocks noGrp="1"/>
          </p:cNvSpPr>
          <p:nvPr>
            <p:ph type="sldNum" sz="quarter" idx="12"/>
          </p:nvPr>
        </p:nvSpPr>
        <p:spPr/>
        <p:txBody>
          <a:bodyPr/>
          <a:lstStyle/>
          <a:p>
            <a:fld id="{47E6ECF6-B6B3-4F75-98A7-26F7858A44E7}" type="slidenum">
              <a:rPr lang="en-US" smtClean="0"/>
              <a:t>6</a:t>
            </a:fld>
            <a:endParaRPr lang="en-US"/>
          </a:p>
        </p:txBody>
      </p:sp>
    </p:spTree>
    <p:extLst>
      <p:ext uri="{BB962C8B-B14F-4D97-AF65-F5344CB8AC3E}">
        <p14:creationId xmlns:p14="http://schemas.microsoft.com/office/powerpoint/2010/main" val="2006030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Saliency Maps (aka “Energy </a:t>
            </a:r>
            <a:r>
              <a:rPr lang="en-US" sz="3600" dirty="0"/>
              <a:t>M</a:t>
            </a:r>
            <a:r>
              <a:rPr lang="en-US" sz="3600" dirty="0" smtClean="0"/>
              <a:t>aps</a:t>
            </a:r>
            <a:r>
              <a:rPr lang="en-US" sz="4000" dirty="0" smtClean="0"/>
              <a:t>”)</a:t>
            </a:r>
            <a:endParaRPr lang="en-US" sz="4000" dirty="0"/>
          </a:p>
        </p:txBody>
      </p:sp>
      <p:sp>
        <p:nvSpPr>
          <p:cNvPr id="3" name="Content Placeholder 2"/>
          <p:cNvSpPr>
            <a:spLocks noGrp="1"/>
          </p:cNvSpPr>
          <p:nvPr>
            <p:ph idx="1"/>
          </p:nvPr>
        </p:nvSpPr>
        <p:spPr/>
        <p:txBody>
          <a:bodyPr/>
          <a:lstStyle/>
          <a:p>
            <a:endParaRPr lang="en-US" dirty="0" smtClean="0"/>
          </a:p>
          <a:p>
            <a:r>
              <a:rPr lang="en-US" dirty="0" smtClean="0"/>
              <a:t>“</a:t>
            </a:r>
            <a:r>
              <a:rPr lang="en-US" dirty="0"/>
              <a:t>In computer vision, a </a:t>
            </a:r>
            <a:r>
              <a:rPr lang="en-US" b="1" dirty="0"/>
              <a:t>saliency map</a:t>
            </a:r>
            <a:r>
              <a:rPr lang="en-US" dirty="0"/>
              <a:t> is an image that shows each pixel's unique quality</a:t>
            </a:r>
            <a:r>
              <a:rPr lang="en-US" dirty="0" smtClean="0"/>
              <a:t>.”</a:t>
            </a:r>
          </a:p>
          <a:p>
            <a:r>
              <a:rPr lang="en-US" dirty="0" smtClean="0"/>
              <a:t>For our purposes – we are looking for a “map” which would hold each pixel’s “</a:t>
            </a:r>
            <a:r>
              <a:rPr lang="en-US" b="1" dirty="0" smtClean="0"/>
              <a:t>importance”.</a:t>
            </a:r>
          </a:p>
          <a:p>
            <a:endParaRPr lang="en-US" b="1" dirty="0" smtClean="0"/>
          </a:p>
          <a:p>
            <a:r>
              <a:rPr lang="en-US" b="1" dirty="0" smtClean="0"/>
              <a:t>Any ideas how to achieve this kind of “map”?</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7</a:t>
            </a:fld>
            <a:endParaRPr lang="en-US"/>
          </a:p>
        </p:txBody>
      </p:sp>
    </p:spTree>
    <p:extLst>
      <p:ext uri="{BB962C8B-B14F-4D97-AF65-F5344CB8AC3E}">
        <p14:creationId xmlns:p14="http://schemas.microsoft.com/office/powerpoint/2010/main" val="3945013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Saliency Maps – Cont.</a:t>
            </a:r>
            <a:endParaRPr lang="en-US" dirty="0"/>
          </a:p>
        </p:txBody>
      </p:sp>
      <p:sp>
        <p:nvSpPr>
          <p:cNvPr id="3" name="Content Placeholder 2"/>
          <p:cNvSpPr>
            <a:spLocks noGrp="1"/>
          </p:cNvSpPr>
          <p:nvPr>
            <p:ph idx="1"/>
          </p:nvPr>
        </p:nvSpPr>
        <p:spPr/>
        <p:txBody>
          <a:bodyPr/>
          <a:lstStyle/>
          <a:p>
            <a:r>
              <a:rPr lang="en-US" b="1" dirty="0" smtClean="0"/>
              <a:t>Claim: “edges detection” methods </a:t>
            </a:r>
            <a:r>
              <a:rPr lang="en-US" dirty="0" smtClean="0"/>
              <a:t>can lead to a good “energy map”</a:t>
            </a:r>
            <a:endParaRPr lang="he-IL" b="1" dirty="0" smtClean="0"/>
          </a:p>
          <a:p>
            <a:r>
              <a:rPr lang="en-US" dirty="0" smtClean="0"/>
              <a:t>Shamir &amp; </a:t>
            </a:r>
            <a:r>
              <a:rPr lang="en-US" dirty="0" err="1" smtClean="0"/>
              <a:t>Avidan</a:t>
            </a:r>
            <a:r>
              <a:rPr lang="en-US" dirty="0" smtClean="0"/>
              <a:t>, 2007 (L1 norm):</a:t>
            </a:r>
          </a:p>
          <a:p>
            <a:endParaRPr lang="en-US" dirty="0" smtClean="0"/>
          </a:p>
          <a:p>
            <a:endParaRPr lang="en-US" dirty="0"/>
          </a:p>
          <a:p>
            <a:r>
              <a:rPr lang="en-US" dirty="0" smtClean="0"/>
              <a:t>“</a:t>
            </a:r>
            <a:r>
              <a:rPr lang="en-US" dirty="0" err="1" smtClean="0"/>
              <a:t>Sobel</a:t>
            </a:r>
            <a:r>
              <a:rPr lang="en-US" dirty="0" smtClean="0"/>
              <a:t> filter”:</a:t>
            </a:r>
          </a:p>
          <a:p>
            <a:endParaRPr lang="en-US" dirty="0" smtClean="0"/>
          </a:p>
          <a:p>
            <a:pPr marL="0" indent="0">
              <a:buNone/>
            </a:pPr>
            <a:endParaRPr lang="en-US" dirty="0" smtClean="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8</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852936"/>
            <a:ext cx="2810402" cy="94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516" y="4365104"/>
            <a:ext cx="763905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5028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Saliency Maps – Cont.</a:t>
            </a:r>
            <a:endParaRPr lang="en-US" dirty="0"/>
          </a:p>
        </p:txBody>
      </p:sp>
      <p:sp>
        <p:nvSpPr>
          <p:cNvPr id="3" name="Content Placeholder 2"/>
          <p:cNvSpPr>
            <a:spLocks noGrp="1"/>
          </p:cNvSpPr>
          <p:nvPr>
            <p:ph idx="1"/>
          </p:nvPr>
        </p:nvSpPr>
        <p:spPr>
          <a:xfrm>
            <a:off x="457200" y="4725144"/>
            <a:ext cx="8229600" cy="1401019"/>
          </a:xfrm>
        </p:spPr>
        <p:txBody>
          <a:bodyPr/>
          <a:lstStyle/>
          <a:p>
            <a:r>
              <a:rPr lang="en-US" dirty="0" smtClean="0"/>
              <a:t>Each pixel in the “energy map” holds the magnitude of the gradient calculated (using the </a:t>
            </a:r>
            <a:r>
              <a:rPr lang="en-US" dirty="0" err="1"/>
              <a:t>S</a:t>
            </a:r>
            <a:r>
              <a:rPr lang="en-US" dirty="0" err="1" smtClean="0"/>
              <a:t>obel</a:t>
            </a:r>
            <a:r>
              <a:rPr lang="en-US" dirty="0" smtClean="0"/>
              <a:t> filter or any other filter…)</a:t>
            </a:r>
            <a:endParaRPr lang="en-US" dirty="0"/>
          </a:p>
        </p:txBody>
      </p:sp>
      <p:sp>
        <p:nvSpPr>
          <p:cNvPr id="4" name="Slide Number Placeholder 3"/>
          <p:cNvSpPr>
            <a:spLocks noGrp="1"/>
          </p:cNvSpPr>
          <p:nvPr>
            <p:ph type="sldNum" sz="quarter" idx="12"/>
          </p:nvPr>
        </p:nvSpPr>
        <p:spPr/>
        <p:txBody>
          <a:bodyPr/>
          <a:lstStyle/>
          <a:p>
            <a:fld id="{47E6ECF6-B6B3-4F75-98A7-26F7858A44E7}" type="slidenum">
              <a:rPr lang="en-US" smtClean="0"/>
              <a:t>9</a:t>
            </a:fld>
            <a:endParaRPr lang="en-US"/>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9" y="2237748"/>
            <a:ext cx="3456383" cy="2163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Notched Right Arrow 4"/>
          <p:cNvSpPr/>
          <p:nvPr/>
        </p:nvSpPr>
        <p:spPr>
          <a:xfrm>
            <a:off x="3923928" y="3212976"/>
            <a:ext cx="1152128" cy="3600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668" y="2237748"/>
            <a:ext cx="3451511" cy="2163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077440" y="2566645"/>
            <a:ext cx="845103" cy="646331"/>
          </a:xfrm>
          <a:prstGeom prst="rect">
            <a:avLst/>
          </a:prstGeom>
          <a:noFill/>
        </p:spPr>
        <p:txBody>
          <a:bodyPr wrap="none" rtlCol="0">
            <a:spAutoFit/>
          </a:bodyPr>
          <a:lstStyle/>
          <a:p>
            <a:pPr algn="ctr"/>
            <a:r>
              <a:rPr lang="en-US" b="1" dirty="0" err="1" smtClean="0"/>
              <a:t>Sobel</a:t>
            </a:r>
            <a:r>
              <a:rPr lang="en-US" b="1" dirty="0" smtClean="0"/>
              <a:t> </a:t>
            </a:r>
          </a:p>
          <a:p>
            <a:pPr algn="ctr"/>
            <a:r>
              <a:rPr lang="en-US" b="1" dirty="0" smtClean="0"/>
              <a:t>filter</a:t>
            </a:r>
            <a:endParaRPr lang="en-US" b="1" dirty="0"/>
          </a:p>
        </p:txBody>
      </p:sp>
    </p:spTree>
    <p:extLst>
      <p:ext uri="{BB962C8B-B14F-4D97-AF65-F5344CB8AC3E}">
        <p14:creationId xmlns:p14="http://schemas.microsoft.com/office/powerpoint/2010/main" val="357399443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1834</TotalTime>
  <Words>2834</Words>
  <Application>Microsoft Office PowerPoint</Application>
  <PresentationFormat>On-screen Show (4:3)</PresentationFormat>
  <Paragraphs>429</Paragraphs>
  <Slides>47</Slides>
  <Notes>36</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Executive</vt:lpstr>
      <vt:lpstr>Seam – Carving </vt:lpstr>
      <vt:lpstr>Presentation Overview</vt:lpstr>
      <vt:lpstr>General Overview </vt:lpstr>
      <vt:lpstr>Example - phones </vt:lpstr>
      <vt:lpstr>What’s the problem then?</vt:lpstr>
      <vt:lpstr>Main Goals</vt:lpstr>
      <vt:lpstr>Saliency Maps (aka “Energy Maps”)</vt:lpstr>
      <vt:lpstr>Saliency Maps – Cont.</vt:lpstr>
      <vt:lpstr>Saliency Maps – Cont.</vt:lpstr>
      <vt:lpstr>Previous Works </vt:lpstr>
      <vt:lpstr>Previous Works – Cont. </vt:lpstr>
      <vt:lpstr>Saliency Maps – Cont.</vt:lpstr>
      <vt:lpstr>Saliency Maps – Cont.</vt:lpstr>
      <vt:lpstr>Image Resizing</vt:lpstr>
      <vt:lpstr>Image Resizing – Cont.</vt:lpstr>
      <vt:lpstr>Image Resizing – Cont.</vt:lpstr>
      <vt:lpstr>Image Resizing – Cont.</vt:lpstr>
      <vt:lpstr>Image Resizing – Cont.</vt:lpstr>
      <vt:lpstr>Image Resizing – Cont.</vt:lpstr>
      <vt:lpstr>Image Resizing – Cont.</vt:lpstr>
      <vt:lpstr>Results – Width Reduce </vt:lpstr>
      <vt:lpstr>Results – Height Reduce </vt:lpstr>
      <vt:lpstr>Image Resizing – Optimal Seam Order (both dimensions)</vt:lpstr>
      <vt:lpstr>Image Resizing – Optimal Seam Order – Cont.</vt:lpstr>
      <vt:lpstr>Image Enlarging</vt:lpstr>
      <vt:lpstr>Image Enlarging – Cont.</vt:lpstr>
      <vt:lpstr>Object Removal / Object Preservation</vt:lpstr>
      <vt:lpstr>Object Removal / Object Preservation – Cont.</vt:lpstr>
      <vt:lpstr>Object Removal / Object Preservation – Cont.</vt:lpstr>
      <vt:lpstr>Multi-Size Images (Live Resizing)</vt:lpstr>
      <vt:lpstr>Multi-Size Images (Live Resizing) – Cont.</vt:lpstr>
      <vt:lpstr>Multi-Size Images (Live Resizing) – Cont.</vt:lpstr>
      <vt:lpstr>Modifications</vt:lpstr>
      <vt:lpstr>Forward Energy  - Seam Carving Modification</vt:lpstr>
      <vt:lpstr>Forward Energy – Cont.</vt:lpstr>
      <vt:lpstr>Forward Energy – Cont.</vt:lpstr>
      <vt:lpstr>Later Works</vt:lpstr>
      <vt:lpstr>Later Works – Cont.</vt:lpstr>
      <vt:lpstr>Later Works – Cont.</vt:lpstr>
      <vt:lpstr>Later Works – Cont.</vt:lpstr>
      <vt:lpstr>Later Works – Cont. Deep Learning Methods</vt:lpstr>
      <vt:lpstr>Later Works – Cont. Deep Learning Methods</vt:lpstr>
      <vt:lpstr>Comparisons to Original Paper</vt:lpstr>
      <vt:lpstr>Comparisons to Original Paper</vt:lpstr>
      <vt:lpstr>Comparisons to Original Paper</vt:lpstr>
      <vt:lpstr>Any Questions?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Seam – Carving </dc:title>
  <dc:creator>Windows User</dc:creator>
  <cp:lastModifiedBy>Windows User</cp:lastModifiedBy>
  <cp:revision>153</cp:revision>
  <dcterms:created xsi:type="dcterms:W3CDTF">2021-04-28T13:19:37Z</dcterms:created>
  <dcterms:modified xsi:type="dcterms:W3CDTF">2021-05-09T09:53:02Z</dcterms:modified>
</cp:coreProperties>
</file>